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4" r:id="rId20"/>
    <p:sldId id="263" r:id="rId21"/>
    <p:sldId id="265" r:id="rId22"/>
    <p:sldId id="266" r:id="rId23"/>
    <p:sldId id="291" r:id="rId24"/>
    <p:sldId id="293" r:id="rId25"/>
    <p:sldId id="292" r:id="rId26"/>
    <p:sldId id="294" r:id="rId27"/>
    <p:sldId id="295" r:id="rId28"/>
    <p:sldId id="298" r:id="rId29"/>
    <p:sldId id="296" r:id="rId30"/>
    <p:sldId id="29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15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70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1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48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2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18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1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25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5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06E7-7D41-4574-A269-8BD666FDEAED}" type="datetimeFigureOut">
              <a:rPr lang="pt-BR" smtClean="0"/>
              <a:pPr/>
              <a:t>05/02/2018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F80E-6348-4DA9-8510-CEDC14EE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5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16113"/>
            <a:ext cx="10972800" cy="2665412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/>
              <a:t>A estrutura da personalidade humana</a:t>
            </a:r>
            <a:br>
              <a:rPr lang="pt-BR" altLang="pt-BR" sz="3600" dirty="0" smtClean="0"/>
            </a:b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r>
              <a:rPr lang="pt-BR" altLang="pt-BR" sz="3600" dirty="0" smtClean="0"/>
              <a:t>Complexidade e variedade de elementos, gerados pelos fatores </a:t>
            </a:r>
            <a:r>
              <a:rPr lang="pt-BR" altLang="pt-BR" sz="3600" b="1" dirty="0" err="1" smtClean="0"/>
              <a:t>bio-psico-sociais</a:t>
            </a:r>
            <a:r>
              <a:rPr lang="pt-BR" altLang="pt-BR" sz="3600" dirty="0" smtClean="0"/>
              <a:t>.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347651" y="4666798"/>
            <a:ext cx="902546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4500" b="1" dirty="0">
                <a:solidFill>
                  <a:srgbClr val="000099"/>
                </a:solidFill>
              </a:rPr>
              <a:t>INATO  </a:t>
            </a:r>
            <a:r>
              <a:rPr lang="pt-BR" altLang="pt-BR" sz="4500" b="1" dirty="0">
                <a:solidFill>
                  <a:schemeClr val="hlink"/>
                </a:solidFill>
              </a:rPr>
              <a:t>X</a:t>
            </a:r>
            <a:r>
              <a:rPr lang="pt-BR" altLang="pt-BR" sz="4500" b="1" dirty="0">
                <a:solidFill>
                  <a:srgbClr val="000099"/>
                </a:solidFill>
              </a:rPr>
              <a:t>  ADQUIRIDO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83" y="1329101"/>
            <a:ext cx="10972800" cy="4392612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Cada indivíduo tem a sua história pessoal e esta é a unidade básica a ser levada em conta no estudo da personalidade</a:t>
            </a:r>
            <a:r>
              <a:rPr lang="pt-B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										</a:t>
            </a: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Neste sentido, temos que a personalidade é formada por dois fatores básicos:</a:t>
            </a:r>
            <a:r>
              <a:rPr lang="pt-BR" sz="3600" b="1" dirty="0"/>
              <a:t>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1071143"/>
            <a:ext cx="10972800" cy="4533719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INATAS</a:t>
            </a:r>
            <a:br>
              <a:rPr 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(hereditárias)</a:t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Fatores que estão determinados desde a concepção do bebê. É a estatura, cor dos olhos, da pele, temperamento, reflexos musculares e vários outros. É aquilo que o bebê recebe de herança genética de seus pais.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3395"/>
            <a:ext cx="10972800" cy="4494531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ADQUIRIDAS</a:t>
            </a:r>
            <a:br>
              <a:rPr lang="pt-B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(ambientais)</a:t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Exercem uma grande influência porque dizem respeito à cultura, hábitos familiares, grupos sociais, escola, responsabilidade, moral e ética, etc. São experiências vividas pela criança que irão lhe dar suporte e contribuir para a formação de sua personalidade.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737" y="1658983"/>
            <a:ext cx="11150600" cy="335116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sz="3600" dirty="0" smtClean="0"/>
              <a:t>Independente das compreensões, todas concordam que existem princípios que norteiam os mais diferentes conceitos de personalidade. A seguir, temos os princípios: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9038" y="1555070"/>
            <a:ext cx="5942389" cy="37745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 da Globalidade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dirty="0"/>
              <a:t>Personalidade é tudo que nós somos, ou seja, elementos inatos, adquiridos,</a:t>
            </a:r>
            <a:br>
              <a:rPr lang="pt-BR" sz="3600" dirty="0"/>
            </a:br>
            <a:r>
              <a:rPr lang="pt-BR" sz="3600" dirty="0"/>
              <a:t>orgânicos e sociais.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258" y="1802674"/>
            <a:ext cx="4590540" cy="31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0273" y="1449977"/>
            <a:ext cx="6165669" cy="4297681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 Social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Todas as pessoas necessitam de convívio social, da interação com outras pessoas. Mesmo as pessoas mais tímidas e reservadas sentem necessidade </a:t>
            </a:r>
            <a:r>
              <a:rPr lang="pt-BR" sz="3600" dirty="0" smtClean="0"/>
              <a:t>de contato </a:t>
            </a:r>
            <a:r>
              <a:rPr lang="pt-BR" sz="3600" dirty="0"/>
              <a:t>interpessoal.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72" y="2261189"/>
            <a:ext cx="4640262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096" y="1261569"/>
            <a:ext cx="5190309" cy="44207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 da Dinamicidade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A personalidade organiza, integra e harmoniza todas as formas de comportamento e características do ser humano. Ela tenta se organizar a todas as mudanças internas e externas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160" y="1517516"/>
            <a:ext cx="5760478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5477" y="3810043"/>
            <a:ext cx="9797140" cy="2305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Princípio da Individualidade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Cada um de nós é único no mundo. A personalidade é um conjunto total de características próprias do indivíduo, as quais o diferencia </a:t>
            </a:r>
            <a:r>
              <a:rPr lang="pt-BR" sz="2800" dirty="0" smtClean="0"/>
              <a:t>das demais </a:t>
            </a:r>
            <a:r>
              <a:rPr lang="pt-BR" sz="2800" dirty="0"/>
              <a:t>pessoas.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909" y="1067118"/>
            <a:ext cx="5210024" cy="304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6589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O desenvolvimento ocorre num </a:t>
            </a:r>
            <a:r>
              <a:rPr lang="pt-BR" sz="3200" b="1" dirty="0" smtClean="0"/>
              <a:t>contexto histórico</a:t>
            </a:r>
            <a:r>
              <a:rPr lang="pt-BR" sz="3200" dirty="0" smtClean="0"/>
              <a:t>, isto é, procura demonstrar uma tríplice contingência na relação entre organismo e ambiente, entre disposições hereditárias incorporadas às estruturas e funções neurofisiológicas, as</a:t>
            </a:r>
            <a:br>
              <a:rPr lang="pt-BR" sz="3200" dirty="0" smtClean="0"/>
            </a:br>
            <a:r>
              <a:rPr lang="pt-BR" sz="3200" dirty="0" smtClean="0"/>
              <a:t>experiências de aprendizagem do organismo e os estímulos atuais que condicionam e determinam seu</a:t>
            </a:r>
            <a:br>
              <a:rPr lang="pt-BR" sz="3200" dirty="0" smtClean="0"/>
            </a:br>
            <a:r>
              <a:rPr lang="pt-BR" sz="3200" dirty="0" smtClean="0"/>
              <a:t>comportamento.</a:t>
            </a:r>
            <a:endParaRPr lang="pt-BR" sz="32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61171" y="383567"/>
            <a:ext cx="10007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Questões sociais e psíquicas que</a:t>
            </a:r>
          </a:p>
          <a:p>
            <a:pPr algn="ctr"/>
            <a:r>
              <a:rPr lang="pt-BR" sz="4000" dirty="0" smtClean="0"/>
              <a:t>emergem na/da escola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587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589" y="1045029"/>
            <a:ext cx="4558937" cy="4538353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Os aspectos do meio ambiente mais importantes no curso do crescimento psicológico são, de forma esmagadora, aqueles que têm significado para a pessoa numa dada situação.</a:t>
            </a:r>
            <a:r>
              <a:rPr lang="pt-BR" sz="500" dirty="0" smtClean="0"/>
              <a:t>	</a:t>
            </a:r>
            <a:r>
              <a:rPr lang="pt-BR" sz="1000" dirty="0" smtClean="0"/>
              <a:t>	</a:t>
            </a:r>
            <a:r>
              <a:rPr lang="pt-BR" sz="3000" dirty="0" smtClean="0"/>
              <a:t>	</a:t>
            </a:r>
            <a:r>
              <a:rPr lang="pt-BR" sz="1000" dirty="0" smtClean="0"/>
              <a:t>	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2000" dirty="0" smtClean="0"/>
              <a:t>(</a:t>
            </a:r>
            <a:r>
              <a:rPr lang="pt-BR" sz="2000" dirty="0" err="1" smtClean="0"/>
              <a:t>Bronfenbrenner</a:t>
            </a:r>
            <a:r>
              <a:rPr lang="pt-BR" sz="2000" dirty="0" smtClean="0"/>
              <a:t>, 2002)</a:t>
            </a:r>
            <a:endParaRPr lang="pt-BR" sz="2000" dirty="0"/>
          </a:p>
        </p:txBody>
      </p:sp>
      <p:pic>
        <p:nvPicPr>
          <p:cNvPr id="4608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 l="20197" r="19278"/>
          <a:stretch>
            <a:fillRect/>
          </a:stretch>
        </p:blipFill>
        <p:spPr bwMode="auto">
          <a:xfrm>
            <a:off x="4949223" y="1344228"/>
            <a:ext cx="4546616" cy="4205931"/>
          </a:xfrm>
          <a:prstGeom prst="rect">
            <a:avLst/>
          </a:prstGeom>
          <a:noFill/>
        </p:spPr>
      </p:pic>
      <p:cxnSp>
        <p:nvCxnSpPr>
          <p:cNvPr id="6" name="Conector angulado 5"/>
          <p:cNvCxnSpPr/>
          <p:nvPr/>
        </p:nvCxnSpPr>
        <p:spPr>
          <a:xfrm>
            <a:off x="8043538" y="4088674"/>
            <a:ext cx="2139537" cy="1134490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0109846" y="4826528"/>
            <a:ext cx="1371600" cy="836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1371598"/>
            <a:ext cx="10752909" cy="4245430"/>
          </a:xfrm>
        </p:spPr>
        <p:txBody>
          <a:bodyPr>
            <a:normAutofit/>
          </a:bodyPr>
          <a:lstStyle/>
          <a:p>
            <a:r>
              <a:rPr lang="pt-BR" dirty="0" err="1" smtClean="0"/>
              <a:t>Bullying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Violências/Incivilidades</a:t>
            </a:r>
            <a:br>
              <a:rPr lang="pt-BR" dirty="0" smtClean="0"/>
            </a:br>
            <a:r>
              <a:rPr lang="pt-BR" dirty="0" smtClean="0"/>
              <a:t>Aceitação e pertencimento</a:t>
            </a:r>
            <a:br>
              <a:rPr lang="pt-BR" dirty="0" smtClean="0"/>
            </a:br>
            <a:r>
              <a:rPr lang="pt-BR" dirty="0" smtClean="0"/>
              <a:t>Ansiedade/transtornos emocionais</a:t>
            </a:r>
            <a:br>
              <a:rPr lang="pt-BR" dirty="0" smtClean="0"/>
            </a:br>
            <a:r>
              <a:rPr lang="pt-BR" dirty="0" smtClean="0"/>
              <a:t>Tecnologias (TICS)</a:t>
            </a:r>
            <a:endParaRPr lang="pt-BR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48640" y="1306291"/>
            <a:ext cx="10752909" cy="1358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Bullying</a:t>
            </a:r>
            <a:endParaRPr kumimoji="0" lang="pt-BR" sz="7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48640" y="2573390"/>
            <a:ext cx="10752909" cy="2495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pt-BR" sz="10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Brasil - 43%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411097" y="4846332"/>
            <a:ext cx="1465218" cy="82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pt-BR" sz="2000" dirty="0" smtClean="0"/>
              <a:t>ONU, 2017</a:t>
            </a:r>
            <a:endParaRPr lang="pt-BR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92333" y="1031968"/>
            <a:ext cx="10752909" cy="135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500" dirty="0" smtClean="0">
                <a:latin typeface="+mj-lt"/>
                <a:ea typeface="+mj-ea"/>
                <a:cs typeface="+mj-cs"/>
              </a:rPr>
              <a:t>Violências/Incivilidades</a:t>
            </a:r>
            <a:endParaRPr kumimoji="0" lang="pt-BR" sz="7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4137" y="2300565"/>
            <a:ext cx="11273246" cy="3474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pt-BR" sz="5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Ruptura pedagógica</a:t>
            </a:r>
          </a:p>
          <a:p>
            <a:pPr algn="ctr" fontAlgn="base"/>
            <a:r>
              <a:rPr lang="pt-BR" sz="5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Para cada conflito, uma intervenção</a:t>
            </a:r>
          </a:p>
          <a:p>
            <a:pPr algn="ctr" fontAlgn="base"/>
            <a:r>
              <a:rPr lang="pt-BR" sz="5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Problemas novos, estratégias antigas</a:t>
            </a:r>
          </a:p>
          <a:p>
            <a:pPr algn="ctr" fontAlgn="base"/>
            <a:r>
              <a:rPr lang="pt-BR" sz="5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Controle aversivo  X Reforço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8640" y="1306291"/>
            <a:ext cx="10752909" cy="135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500" dirty="0" smtClean="0">
                <a:latin typeface="+mj-lt"/>
                <a:ea typeface="+mj-ea"/>
                <a:cs typeface="+mj-cs"/>
              </a:rPr>
              <a:t>Aceitação e pertencimento</a:t>
            </a:r>
            <a:endParaRPr kumimoji="0" lang="pt-BR" sz="7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44137" y="2991403"/>
            <a:ext cx="11273246" cy="2599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pt-BR" sz="5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Socialização primária e secundária</a:t>
            </a:r>
          </a:p>
          <a:p>
            <a:pPr algn="ctr" fontAlgn="base"/>
            <a:r>
              <a:rPr lang="pt-BR" sz="5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Necessidade de fantasiar</a:t>
            </a:r>
          </a:p>
          <a:p>
            <a:pPr algn="ctr" fontAlgn="base"/>
            <a:endParaRPr lang="pt-BR" sz="5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515" y="919152"/>
            <a:ext cx="109466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500" dirty="0" smtClean="0"/>
              <a:t>Ansiedade/Transtornos emocionais</a:t>
            </a:r>
            <a:endParaRPr lang="pt-BR" sz="65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48640" y="3004463"/>
            <a:ext cx="10752909" cy="2991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pt-BR" sz="8500" dirty="0" smtClean="0">
                <a:solidFill>
                  <a:srgbClr val="C00000"/>
                </a:solidFill>
              </a:rPr>
              <a:t>Brasil </a:t>
            </a:r>
          </a:p>
          <a:p>
            <a:pPr algn="ctr" fontAlgn="base"/>
            <a:r>
              <a:rPr lang="pt-BR" sz="4000" dirty="0" smtClean="0">
                <a:solidFill>
                  <a:srgbClr val="C00000"/>
                </a:solidFill>
              </a:rPr>
              <a:t>4,6% em crianças</a:t>
            </a:r>
          </a:p>
          <a:p>
            <a:pPr algn="ctr" fontAlgn="base"/>
            <a:r>
              <a:rPr lang="pt-BR" sz="4000" dirty="0" smtClean="0">
                <a:solidFill>
                  <a:srgbClr val="C00000"/>
                </a:solidFill>
              </a:rPr>
              <a:t>5,8% em adolescentes </a:t>
            </a:r>
            <a:endParaRPr lang="pt-BR" sz="4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515" y="1245727"/>
            <a:ext cx="109466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500" dirty="0" smtClean="0"/>
              <a:t>Tecnologias da Informação e Comunicação - TICS</a:t>
            </a:r>
            <a:endParaRPr lang="pt-BR" sz="65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48640" y="3540046"/>
            <a:ext cx="10959737" cy="1175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pt-BR" sz="4000" dirty="0" smtClean="0">
                <a:solidFill>
                  <a:srgbClr val="C00000"/>
                </a:solidFill>
              </a:rPr>
              <a:t>Os </a:t>
            </a:r>
            <a:r>
              <a:rPr lang="pt-BR" sz="4000" i="1" dirty="0" err="1" smtClean="0">
                <a:solidFill>
                  <a:srgbClr val="C00000"/>
                </a:solidFill>
              </a:rPr>
              <a:t>gadgets</a:t>
            </a:r>
            <a:r>
              <a:rPr lang="pt-BR" sz="4000" dirty="0" smtClean="0">
                <a:solidFill>
                  <a:srgbClr val="C00000"/>
                </a:solidFill>
              </a:rPr>
              <a:t> como recurso pedagógico</a:t>
            </a:r>
          </a:p>
          <a:p>
            <a:pPr algn="ctr" fontAlgn="base"/>
            <a:r>
              <a:rPr lang="pt-BR" sz="4000" dirty="0" err="1" smtClean="0">
                <a:solidFill>
                  <a:srgbClr val="C00000"/>
                </a:solidFill>
              </a:rPr>
              <a:t>Nomofobia</a:t>
            </a:r>
            <a:endParaRPr lang="pt-BR" sz="4000" dirty="0" smtClean="0">
              <a:solidFill>
                <a:srgbClr val="C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PSICOSSOCIAIS: QUESTÕES CONTEMPORÂNEAS</a:t>
            </a:r>
            <a:endParaRPr 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22515" y="1245727"/>
            <a:ext cx="1094667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500" dirty="0" smtClean="0"/>
              <a:t>Qual é a nossa obra?</a:t>
            </a:r>
            <a:endParaRPr lang="pt-BR" sz="6500" dirty="0"/>
          </a:p>
        </p:txBody>
      </p:sp>
      <p:sp>
        <p:nvSpPr>
          <p:cNvPr id="4" name="Retângulo 3"/>
          <p:cNvSpPr/>
          <p:nvPr/>
        </p:nvSpPr>
        <p:spPr>
          <a:xfrm>
            <a:off x="647206" y="4252164"/>
            <a:ext cx="1094667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500" b="1" dirty="0" smtClean="0"/>
              <a:t>Produzir sentidos!</a:t>
            </a:r>
            <a:endParaRPr lang="pt-BR" sz="6500" b="1" dirty="0"/>
          </a:p>
        </p:txBody>
      </p:sp>
      <p:sp>
        <p:nvSpPr>
          <p:cNvPr id="6" name="Seta para baixo 5"/>
          <p:cNvSpPr/>
          <p:nvPr/>
        </p:nvSpPr>
        <p:spPr>
          <a:xfrm>
            <a:off x="5652656" y="2424545"/>
            <a:ext cx="678872" cy="1856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914409" y="639896"/>
            <a:ext cx="100861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000" dirty="0"/>
              <a:t>A aventura humana - a sua história - nada mais é do que uma tentativa de tradução deste sistema de coisas - de </a:t>
            </a:r>
            <a:r>
              <a:rPr lang="pt-BR" sz="3000" dirty="0" err="1"/>
              <a:t>desestranhamento</a:t>
            </a:r>
            <a:r>
              <a:rPr lang="pt-BR" sz="3000" dirty="0"/>
              <a:t> do mundo sem sentido -, em um sistema com </a:t>
            </a:r>
            <a:r>
              <a:rPr lang="pt-BR" sz="3000" dirty="0" smtClean="0"/>
              <a:t>sentido.</a:t>
            </a:r>
            <a:endParaRPr lang="pt-BR" sz="3000" dirty="0"/>
          </a:p>
        </p:txBody>
      </p:sp>
      <p:cxnSp>
        <p:nvCxnSpPr>
          <p:cNvPr id="3" name="Conector de seta reta 2"/>
          <p:cNvCxnSpPr/>
          <p:nvPr/>
        </p:nvCxnSpPr>
        <p:spPr>
          <a:xfrm rot="5400000">
            <a:off x="4285456" y="3286916"/>
            <a:ext cx="431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274618" y="3961593"/>
            <a:ext cx="93656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Conversão da estranheza do mundo em </a:t>
            </a:r>
            <a:r>
              <a:rPr lang="pt-BR" sz="5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fascínio </a:t>
            </a:r>
            <a:endParaRPr lang="pt-BR" sz="5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para baixo 8"/>
          <p:cNvSpPr/>
          <p:nvPr/>
        </p:nvSpPr>
        <p:spPr>
          <a:xfrm>
            <a:off x="5846618" y="2438399"/>
            <a:ext cx="443346" cy="1454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977466" y="5391789"/>
            <a:ext cx="76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dirty="0" smtClean="0"/>
              <a:t>Sartre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46909" y="972624"/>
            <a:ext cx="105710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i="1" dirty="0" smtClean="0"/>
              <a:t>Se fosse ensinar a uma criança a </a:t>
            </a:r>
            <a:r>
              <a:rPr lang="pt-BR" sz="3000" b="1" i="1" dirty="0" smtClean="0"/>
              <a:t>beleza da música </a:t>
            </a:r>
            <a:r>
              <a:rPr lang="pt-BR" sz="3000" i="1" dirty="0" smtClean="0"/>
              <a:t>não começaria com partituras, notas e pautas. Ouviríamos juntos as </a:t>
            </a:r>
            <a:r>
              <a:rPr lang="pt-BR" sz="3000" b="1" i="1" dirty="0" smtClean="0"/>
              <a:t>melodias mais gostosas </a:t>
            </a:r>
            <a:r>
              <a:rPr lang="pt-BR" sz="3000" i="1" dirty="0" smtClean="0"/>
              <a:t>e lhe contaria sobre os instrumentos que fazem a música. Aí, encantada com a beleza da música, ela mesma me pediria que lhe ensinasse o </a:t>
            </a:r>
            <a:r>
              <a:rPr lang="pt-BR" sz="3000" b="1" i="1" dirty="0" smtClean="0"/>
              <a:t>mistério </a:t>
            </a:r>
            <a:r>
              <a:rPr lang="pt-BR" sz="3000" i="1" dirty="0" smtClean="0"/>
              <a:t>daquelas bolinhas pretas escritas sobre cinco linhas. Porque as bolinhas pretas e as cinco linhas são apenas ferramentas para a </a:t>
            </a:r>
            <a:r>
              <a:rPr lang="pt-BR" sz="3000" b="1" i="1" dirty="0" smtClean="0"/>
              <a:t>produção da beleza musical</a:t>
            </a:r>
            <a:r>
              <a:rPr lang="pt-BR" sz="3000" i="1" dirty="0" smtClean="0"/>
              <a:t>. </a:t>
            </a:r>
            <a:r>
              <a:rPr lang="pt-BR" sz="3000" b="1" i="1" dirty="0" smtClean="0"/>
              <a:t>A experiência da beleza tem de vir antes</a:t>
            </a:r>
            <a:r>
              <a:rPr lang="pt-BR" sz="3000" i="1" dirty="0" smtClean="0"/>
              <a:t>.</a:t>
            </a:r>
          </a:p>
          <a:p>
            <a:pPr algn="r"/>
            <a:endParaRPr lang="pt-BR" sz="3000" dirty="0" smtClean="0"/>
          </a:p>
          <a:p>
            <a:pPr algn="r"/>
            <a:r>
              <a:rPr lang="pt-BR" sz="3000" b="1" dirty="0" smtClean="0"/>
              <a:t>Rubem Alves</a:t>
            </a:r>
            <a:endParaRPr lang="pt-B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6517" y="1412875"/>
            <a:ext cx="10363200" cy="3887788"/>
          </a:xfrm>
        </p:spPr>
        <p:txBody>
          <a:bodyPr/>
          <a:lstStyle/>
          <a:p>
            <a:pPr eaLnBrk="1" hangingPunct="1">
              <a:defRPr/>
            </a:pPr>
            <a:r>
              <a:rPr lang="pt-BR" sz="49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</a:t>
            </a:r>
            <a:r>
              <a:rPr lang="pt-BR" sz="49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LIDADE</a:t>
            </a:r>
            <a:br>
              <a:rPr lang="pt-BR" sz="49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0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11782" y="2288370"/>
            <a:ext cx="32973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02582" y="4754493"/>
            <a:ext cx="5070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dirty="0" smtClean="0"/>
              <a:t>rodrigosampaio@gmail.com</a:t>
            </a:r>
          </a:p>
          <a:p>
            <a:pPr algn="r"/>
            <a:r>
              <a:rPr lang="pt-BR" sz="3000" dirty="0" smtClean="0"/>
              <a:t>(71) 9 9313-2238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1052514"/>
            <a:ext cx="10972800" cy="4968875"/>
          </a:xfrm>
        </p:spPr>
        <p:txBody>
          <a:bodyPr/>
          <a:lstStyle/>
          <a:p>
            <a:pPr eaLnBrk="1" hangingPunct="1">
              <a:defRPr/>
            </a:pPr>
            <a:r>
              <a:rPr lang="pt-BR" sz="45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Persona</a:t>
            </a:r>
            <a: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5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Personalitate</a:t>
            </a:r>
            <a: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Pessoa + qualidade </a:t>
            </a: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(característica)</a:t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594" y="1111661"/>
            <a:ext cx="11395166" cy="47143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600" b="1" dirty="0" smtClean="0"/>
              <a:t>1 Qualidade ou característica pessoal</a:t>
            </a:r>
            <a:br>
              <a:rPr lang="pt-BR" altLang="pt-BR" sz="2600" b="1" dirty="0" smtClean="0"/>
            </a:br>
            <a:r>
              <a:rPr lang="pt-BR" altLang="pt-BR" sz="2600" b="1" dirty="0" smtClean="0"/>
              <a:t/>
            </a:r>
            <a:br>
              <a:rPr lang="pt-BR" altLang="pt-BR" sz="2600" b="1" dirty="0" smtClean="0"/>
            </a:br>
            <a:r>
              <a:rPr lang="pt-BR" altLang="pt-BR" sz="2600" b="1" dirty="0" smtClean="0"/>
              <a:t>2 Caráter essencial e exclusivo de uma pessoa</a:t>
            </a:r>
            <a:br>
              <a:rPr lang="pt-BR" altLang="pt-BR" sz="2600" b="1" dirty="0" smtClean="0"/>
            </a:br>
            <a:r>
              <a:rPr lang="pt-BR" altLang="pt-BR" sz="2600" b="1" dirty="0" smtClean="0"/>
              <a:t/>
            </a:r>
            <a:br>
              <a:rPr lang="pt-BR" altLang="pt-BR" sz="2600" b="1" dirty="0" smtClean="0"/>
            </a:br>
            <a:r>
              <a:rPr lang="pt-BR" altLang="pt-BR" sz="2600" b="1" dirty="0" smtClean="0"/>
              <a:t>3 Aquilo que a distingue de outra</a:t>
            </a:r>
            <a:br>
              <a:rPr lang="pt-BR" altLang="pt-BR" sz="2600" b="1" dirty="0" smtClean="0"/>
            </a:br>
            <a:r>
              <a:rPr lang="pt-BR" altLang="pt-BR" sz="2600" b="1" dirty="0" smtClean="0"/>
              <a:t/>
            </a:r>
            <a:br>
              <a:rPr lang="pt-BR" altLang="pt-BR" sz="2600" b="1" dirty="0" smtClean="0"/>
            </a:br>
            <a:r>
              <a:rPr lang="pt-BR" altLang="pt-BR" sz="2600" b="1" dirty="0" smtClean="0"/>
              <a:t>4 Personagem</a:t>
            </a:r>
            <a:br>
              <a:rPr lang="pt-BR" altLang="pt-BR" sz="2600" b="1" dirty="0" smtClean="0"/>
            </a:br>
            <a:r>
              <a:rPr lang="pt-BR" altLang="pt-BR" sz="2600" b="1" dirty="0" smtClean="0"/>
              <a:t/>
            </a:r>
            <a:br>
              <a:rPr lang="pt-BR" altLang="pt-BR" sz="2600" b="1" dirty="0" smtClean="0"/>
            </a:br>
            <a:r>
              <a:rPr lang="pt-BR" altLang="pt-BR" sz="2600" b="1" dirty="0" smtClean="0"/>
              <a:t>5 Estrutura de hábitos adquiridos na vida social</a:t>
            </a:r>
            <a:br>
              <a:rPr lang="pt-BR" altLang="pt-BR" sz="2600" b="1" dirty="0" smtClean="0"/>
            </a:br>
            <a:r>
              <a:rPr lang="pt-BR" altLang="pt-BR" sz="2600" b="1" dirty="0" smtClean="0"/>
              <a:t/>
            </a:r>
            <a:br>
              <a:rPr lang="pt-BR" altLang="pt-BR" sz="2600" b="1" dirty="0" smtClean="0"/>
            </a:br>
            <a:r>
              <a:rPr lang="pt-BR" altLang="pt-BR" sz="2600" b="1" dirty="0" smtClean="0"/>
              <a:t>6 Organização integrada e dinâmica dos atributos físicos, mentais e morais do indivíduo</a:t>
            </a:r>
            <a:r>
              <a:rPr lang="pt-BR" altLang="pt-BR" sz="2600" dirty="0" smtClean="0"/>
              <a:t/>
            </a:r>
            <a:br>
              <a:rPr lang="pt-BR" altLang="pt-BR" sz="2600" dirty="0" smtClean="0"/>
            </a:br>
            <a:endParaRPr lang="pt-BR" altLang="pt-BR" sz="26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9589" y="1426664"/>
            <a:ext cx="8490858" cy="4373245"/>
          </a:xfrm>
        </p:spPr>
        <p:txBody>
          <a:bodyPr/>
          <a:lstStyle/>
          <a:p>
            <a:pPr algn="r" eaLnBrk="1" hangingPunct="1">
              <a:defRPr/>
            </a:pPr>
            <a:r>
              <a:rPr lang="pt-B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“O </a:t>
            </a:r>
            <a:r>
              <a:rPr lang="pt-BR" sz="3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conjunto de elementos, que se mostram próprios ou inerentes à pessoa, formando ou constituindo um indivíduo que, em tudo, morfológica, </a:t>
            </a:r>
            <a:r>
              <a:rPr lang="pt-B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psicológica e socialmente </a:t>
            </a:r>
            <a:r>
              <a:rPr lang="pt-BR" sz="3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diferencia de qualquer </a:t>
            </a:r>
            <a:r>
              <a:rPr lang="pt-BR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outro”</a:t>
            </a:r>
            <a:endParaRPr lang="pt-BR" sz="3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5539"/>
            <a:ext cx="10972800" cy="5113337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CC0000"/>
                </a:solidFill>
              </a:rPr>
              <a:t>Biologia =</a:t>
            </a:r>
            <a:r>
              <a:rPr lang="pt-BR" altLang="pt-BR" sz="2400" b="1" smtClean="0"/>
              <a:t> Conjunto de características físicas organizadas para comportar aspectos psicológicos e sociais.</a:t>
            </a:r>
            <a:br>
              <a:rPr lang="pt-BR" altLang="pt-BR" sz="2400" b="1" smtClean="0"/>
            </a:br>
            <a:r>
              <a:rPr lang="pt-BR" altLang="pt-BR" sz="2400" b="1" smtClean="0"/>
              <a:t/>
            </a:r>
            <a:br>
              <a:rPr lang="pt-BR" altLang="pt-BR" sz="2400" b="1" smtClean="0"/>
            </a:br>
            <a:r>
              <a:rPr lang="pt-BR" altLang="pt-BR" sz="2400" b="1" smtClean="0">
                <a:solidFill>
                  <a:srgbClr val="CC0000"/>
                </a:solidFill>
              </a:rPr>
              <a:t>Psicologia =</a:t>
            </a:r>
            <a:r>
              <a:rPr lang="pt-BR" altLang="pt-BR" sz="2400" b="1" smtClean="0"/>
              <a:t> Organização constituída por todas as características cognitivas, afetivas, volitivas de um indivíduo.</a:t>
            </a:r>
            <a:br>
              <a:rPr lang="pt-BR" altLang="pt-BR" sz="2400" b="1" smtClean="0"/>
            </a:br>
            <a:r>
              <a:rPr lang="pt-BR" altLang="pt-BR" sz="2400" b="1" smtClean="0"/>
              <a:t/>
            </a:r>
            <a:br>
              <a:rPr lang="pt-BR" altLang="pt-BR" sz="2400" b="1" smtClean="0"/>
            </a:br>
            <a:r>
              <a:rPr lang="pt-BR" altLang="pt-BR" sz="2400" b="1" smtClean="0">
                <a:solidFill>
                  <a:srgbClr val="CC0000"/>
                </a:solidFill>
              </a:rPr>
              <a:t>Sociologia</a:t>
            </a:r>
            <a:r>
              <a:rPr lang="pt-BR" altLang="pt-BR" sz="2400" b="1" smtClean="0"/>
              <a:t> = é a configuração própria dos membros de uma determinada sociedade, e que se manifesta por um certo estilo de vida.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80018" y="404813"/>
            <a:ext cx="10204449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901336" y="842783"/>
            <a:ext cx="3727329" cy="2997698"/>
          </a:xfrm>
          <a:prstGeom prst="ellipse">
            <a:avLst/>
          </a:prstGeom>
          <a:solidFill>
            <a:srgbClr val="00CCFF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9219" name="Oval 5"/>
          <p:cNvSpPr>
            <a:spLocks noChangeArrowheads="1"/>
          </p:cNvSpPr>
          <p:nvPr/>
        </p:nvSpPr>
        <p:spPr bwMode="auto">
          <a:xfrm>
            <a:off x="7576457" y="490088"/>
            <a:ext cx="3586179" cy="2919320"/>
          </a:xfrm>
          <a:prstGeom prst="ellipse">
            <a:avLst/>
          </a:prstGeom>
          <a:solidFill>
            <a:srgbClr val="99CC00">
              <a:alpha val="6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4462743" y="2673931"/>
            <a:ext cx="3614454" cy="2933996"/>
          </a:xfrm>
          <a:prstGeom prst="ellipse">
            <a:avLst/>
          </a:prstGeom>
          <a:solidFill>
            <a:srgbClr val="FF9900">
              <a:alpha val="7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51908" y="1674031"/>
            <a:ext cx="3649133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biológicos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49091" y="1265344"/>
            <a:ext cx="3649133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psicológicos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621199" y="3558060"/>
            <a:ext cx="3275891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sociais</a:t>
            </a:r>
            <a:endParaRPr lang="pt-BR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8199" grpId="0"/>
      <p:bldP spid="8200" grpId="0"/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0257" y="271867"/>
            <a:ext cx="7121678" cy="533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4958546" y="2932029"/>
            <a:ext cx="2716871" cy="5174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Personalidade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51769" y="1355379"/>
            <a:ext cx="2650274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biológicos</a:t>
            </a:r>
            <a:endParaRPr lang="pt-BR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11786" y="1445450"/>
            <a:ext cx="2564727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psicológicos</a:t>
            </a:r>
            <a:endParaRPr lang="pt-BR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36835" y="3655041"/>
            <a:ext cx="2486183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Aspectos sociais</a:t>
            </a:r>
            <a:endParaRPr lang="pt-BR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472</Words>
  <Application>Microsoft Office PowerPoint</Application>
  <PresentationFormat>Widescreen</PresentationFormat>
  <Paragraphs>79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PERSONALIDADE ?</vt:lpstr>
      <vt:lpstr>Persona  Personalitate  Pessoa + qualidade (característica)  PERSONALIDADE</vt:lpstr>
      <vt:lpstr>1 Qualidade ou característica pessoal  2 Caráter essencial e exclusivo de uma pessoa  3 Aquilo que a distingue de outra  4 Personagem  5 Estrutura de hábitos adquiridos na vida social  6 Organização integrada e dinâmica dos atributos físicos, mentais e morais do indivíduo </vt:lpstr>
      <vt:lpstr>“O conjunto de elementos, que se mostram próprios ou inerentes à pessoa, formando ou constituindo um indivíduo que, em tudo, morfológica, psicológica e socialmente se diferencia de qualquer outro”</vt:lpstr>
      <vt:lpstr>Biologia = Conjunto de características físicas organizadas para comportar aspectos psicológicos e sociais.  Psicologia = Organização constituída por todas as características cognitivas, afetivas, volitivas de um indivíduo.  Sociologia = é a configuração própria dos membros de uma determinada sociedade, e que se manifesta por um certo estilo de vida.</vt:lpstr>
      <vt:lpstr>Apresentação do PowerPoint</vt:lpstr>
      <vt:lpstr>Apresentação do PowerPoint</vt:lpstr>
      <vt:lpstr>A estrutura da personalidade humana  Complexidade e variedade de elementos, gerados pelos fatores bio-psico-sociais.</vt:lpstr>
      <vt:lpstr>Cada indivíduo tem a sua história pessoal e esta é a unidade básica a ser levada em conta no estudo da personalidade.           Neste sentido, temos que a personalidade é formada por dois fatores básicos: </vt:lpstr>
      <vt:lpstr>INATAS (hereditárias)  Fatores que estão determinados desde a concepção do bebê. É a estatura, cor dos olhos, da pele, temperamento, reflexos musculares e vários outros. É aquilo que o bebê recebe de herança genética de seus pais. </vt:lpstr>
      <vt:lpstr>ADQUIRIDAS (ambientais)  Exercem uma grande influência porque dizem respeito à cultura, hábitos familiares, grupos sociais, escola, responsabilidade, moral e ética, etc. São experiências vividas pela criança que irão lhe dar suporte e contribuir para a formação de sua personalidade.</vt:lpstr>
      <vt:lpstr>Independente das compreensões, todas concordam que existem princípios que norteiam os mais diferentes conceitos de personalidade. A seguir, temos os princípios:</vt:lpstr>
      <vt:lpstr>Princípio da Globalidade Personalidade é tudo que nós somos, ou seja, elementos inatos, adquiridos, orgânicos e sociais.</vt:lpstr>
      <vt:lpstr>Princípio Social Todas as pessoas necessitam de convívio social, da interação com outras pessoas. Mesmo as pessoas mais tímidas e reservadas sentem necessidade de contato interpessoal.</vt:lpstr>
      <vt:lpstr>Princípio da Dinamicidade A personalidade organiza, integra e harmoniza todas as formas de comportamento e características do ser humano. Ela tenta se organizar a todas as mudanças internas e externas</vt:lpstr>
      <vt:lpstr>Princípio da Individualidade Cada um de nós é único no mundo. A personalidade é um conjunto total de características próprias do indivíduo, as quais o diferencia das demais pessoas.</vt:lpstr>
      <vt:lpstr>O desenvolvimento ocorre num contexto histórico, isto é, procura demonstrar uma tríplice contingência na relação entre organismo e ambiente, entre disposições hereditárias incorporadas às estruturas e funções neurofisiológicas, as experiências de aprendizagem do organismo e os estímulos atuais que condicionam e determinam seu comportamento.</vt:lpstr>
      <vt:lpstr>Os aspectos do meio ambiente mais importantes no curso do crescimento psicológico são, de forma esmagadora, aqueles que têm significado para a pessoa numa dada situação.     (Bronfenbrenner, 2002)</vt:lpstr>
      <vt:lpstr>Bullying Violências/Incivilidades Aceitação e pertencimento Ansiedade/transtornos emocionais Tecnologias (TICS)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selena castelão rivas</dc:creator>
  <cp:lastModifiedBy>selena castelão rivas</cp:lastModifiedBy>
  <cp:revision>97</cp:revision>
  <dcterms:created xsi:type="dcterms:W3CDTF">2017-12-22T15:14:22Z</dcterms:created>
  <dcterms:modified xsi:type="dcterms:W3CDTF">2018-02-05T16:48:30Z</dcterms:modified>
</cp:coreProperties>
</file>