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98" r:id="rId4"/>
    <p:sldId id="299" r:id="rId5"/>
    <p:sldId id="30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01" r:id="rId24"/>
    <p:sldId id="304" r:id="rId25"/>
    <p:sldId id="302" r:id="rId26"/>
    <p:sldId id="315" r:id="rId27"/>
    <p:sldId id="306" r:id="rId28"/>
    <p:sldId id="316" r:id="rId29"/>
    <p:sldId id="308" r:id="rId30"/>
    <p:sldId id="317" r:id="rId31"/>
    <p:sldId id="309" r:id="rId32"/>
    <p:sldId id="318" r:id="rId33"/>
    <p:sldId id="311" r:id="rId34"/>
    <p:sldId id="319" r:id="rId35"/>
    <p:sldId id="313" r:id="rId36"/>
    <p:sldId id="325" r:id="rId37"/>
    <p:sldId id="320" r:id="rId38"/>
    <p:sldId id="326" r:id="rId39"/>
    <p:sldId id="321" r:id="rId40"/>
    <p:sldId id="327" r:id="rId41"/>
    <p:sldId id="323" r:id="rId42"/>
    <p:sldId id="322" r:id="rId43"/>
    <p:sldId id="330"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71" d="100"/>
          <a:sy n="71" d="100"/>
        </p:scale>
        <p:origin x="5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129715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46770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30651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pt-BR"/>
              <a:t>Clique para editar o título mestre</a:t>
            </a:r>
          </a:p>
        </p:txBody>
      </p:sp>
      <p:sp>
        <p:nvSpPr>
          <p:cNvPr id="3" name="Espaço Reservado para Tabela 2"/>
          <p:cNvSpPr>
            <a:spLocks noGrp="1"/>
          </p:cNvSpPr>
          <p:nvPr>
            <p:ph type="tbl" idx="1"/>
          </p:nvPr>
        </p:nvSpPr>
        <p:spPr>
          <a:xfrm>
            <a:off x="609600" y="1600201"/>
            <a:ext cx="10972800" cy="4525963"/>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7B494C7-3657-4E98-A65F-40FE032CBF47}" type="slidenum">
              <a:rPr lang="pt-BR" altLang="pt-BR"/>
              <a:pPr>
                <a:defRPr/>
              </a:pPr>
              <a:t>‹nº›</a:t>
            </a:fld>
            <a:endParaRPr lang="pt-BR" altLang="pt-B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40896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120848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58324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326818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233411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385525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422265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CE706E7-7D41-4574-A269-8BD666FDEAED}" type="datetimeFigureOut">
              <a:rPr lang="pt-BR" smtClean="0"/>
              <a:pPr/>
              <a:t>05/02/2018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D7F80E-6348-4DA9-8510-CEDC14EE1279}" type="slidenum">
              <a:rPr lang="pt-BR" smtClean="0"/>
              <a:pPr/>
              <a:t>‹nº›</a:t>
            </a:fld>
            <a:endParaRPr lang="pt-BR"/>
          </a:p>
        </p:txBody>
      </p:sp>
    </p:spTree>
    <p:extLst>
      <p:ext uri="{BB962C8B-B14F-4D97-AF65-F5344CB8AC3E}">
        <p14:creationId xmlns:p14="http://schemas.microsoft.com/office/powerpoint/2010/main" val="61102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706E7-7D41-4574-A269-8BD666FDEAED}" type="datetimeFigureOut">
              <a:rPr lang="pt-BR" smtClean="0"/>
              <a:pPr/>
              <a:t>05/02/2018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7F80E-6348-4DA9-8510-CEDC14EE1279}" type="slidenum">
              <a:rPr lang="pt-BR" smtClean="0"/>
              <a:pPr/>
              <a:t>‹nº›</a:t>
            </a:fld>
            <a:endParaRPr lang="pt-BR"/>
          </a:p>
        </p:txBody>
      </p:sp>
    </p:spTree>
    <p:extLst>
      <p:ext uri="{BB962C8B-B14F-4D97-AF65-F5344CB8AC3E}">
        <p14:creationId xmlns:p14="http://schemas.microsoft.com/office/powerpoint/2010/main" val="289151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75945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183253"/>
            <a:ext cx="10972800" cy="4824412"/>
          </a:xfrm>
        </p:spPr>
        <p:txBody>
          <a:bodyPr>
            <a:normAutofit/>
          </a:bodyPr>
          <a:lstStyle/>
          <a:p>
            <a:pPr algn="just" eaLnBrk="1" hangingPunct="1"/>
            <a:r>
              <a:rPr lang="pt-BR" altLang="pt-BR" sz="3200" dirty="0" smtClean="0"/>
              <a:t>Vai se estruturando gradativamente no curso da vida, sob influência de fatores ambientais (família, educação, condição social, etc.), os quais atuam de maneira variada, modificando tendências iniciais.									</a:t>
            </a:r>
            <a:br>
              <a:rPr lang="pt-BR" altLang="pt-BR" sz="3200" dirty="0" smtClean="0"/>
            </a:br>
            <a:r>
              <a:rPr lang="pt-BR" altLang="pt-BR" sz="3200" dirty="0" smtClean="0"/>
              <a:t>	</a:t>
            </a:r>
            <a:br>
              <a:rPr lang="pt-BR" altLang="pt-BR" sz="3200" dirty="0" smtClean="0"/>
            </a:br>
            <a:r>
              <a:rPr lang="pt-BR" altLang="pt-BR" sz="3200" dirty="0" smtClean="0"/>
              <a:t>Vai se formando enquanto atravessa as distintas fases do desenvolvimento, até alcançar sua completa expressão ao final da adolescência.  </a:t>
            </a:r>
          </a:p>
        </p:txBody>
      </p:sp>
      <p:sp>
        <p:nvSpPr>
          <p:cNvPr id="68612"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CARÁTER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527052" y="1485900"/>
            <a:ext cx="10941049" cy="3887788"/>
          </a:xfrm>
          <a:prstGeom prst="rect">
            <a:avLst/>
          </a:prstGeom>
          <a:noFill/>
          <a:ln>
            <a:noFill/>
          </a:ln>
          <a:effectLst/>
          <a:extLst/>
        </p:spPr>
        <p:txBody>
          <a:bodyPr anchor="ctr"/>
          <a:lstStyle/>
          <a:p>
            <a:pPr algn="ctr" eaLnBrk="1" hangingPunct="1">
              <a:defRPr/>
            </a:pPr>
            <a:r>
              <a:rPr lang="pt-BR" sz="6500" b="1">
                <a:solidFill>
                  <a:schemeClr val="tx2"/>
                </a:solidFill>
                <a:effectLst>
                  <a:outerShdw blurRad="38100" dist="38100" dir="2700000" algn="tl">
                    <a:srgbClr val="C0C0C0"/>
                  </a:outerShdw>
                </a:effectLst>
              </a:rPr>
              <a:t>TEMPERAMENTO</a:t>
            </a:r>
            <a:r>
              <a:rPr lang="pt-BR" sz="6500" b="1" i="1">
                <a:solidFill>
                  <a:schemeClr val="accent2"/>
                </a:solidFill>
                <a:effectLst>
                  <a:outerShdw blurRad="38100" dist="38100" dir="2700000" algn="tl">
                    <a:srgbClr val="C0C0C0"/>
                  </a:outerShdw>
                </a:effectLst>
              </a:rPr>
              <a:t/>
            </a:r>
            <a:br>
              <a:rPr lang="pt-BR" sz="6500" b="1" i="1">
                <a:solidFill>
                  <a:schemeClr val="accent2"/>
                </a:solidFill>
                <a:effectLst>
                  <a:outerShdw blurRad="38100" dist="38100" dir="2700000" algn="tl">
                    <a:srgbClr val="C0C0C0"/>
                  </a:outerShdw>
                </a:effectLst>
              </a:rPr>
            </a:br>
            <a:r>
              <a:rPr lang="pt-BR" sz="10000" b="1">
                <a:solidFill>
                  <a:srgbClr val="CC0000"/>
                </a:solidFill>
                <a:effectLst>
                  <a:outerShdw blurRad="38100" dist="38100" dir="2700000" algn="tl">
                    <a:srgbClr val="C0C0C0"/>
                  </a:outerShdw>
                </a:effectLst>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TEMPERAMENTO</a:t>
            </a:r>
          </a:p>
        </p:txBody>
      </p:sp>
      <p:sp>
        <p:nvSpPr>
          <p:cNvPr id="43013" name="Rectangle 5"/>
          <p:cNvSpPr>
            <a:spLocks noChangeArrowheads="1"/>
          </p:cNvSpPr>
          <p:nvPr/>
        </p:nvSpPr>
        <p:spPr bwMode="auto">
          <a:xfrm>
            <a:off x="527052" y="957691"/>
            <a:ext cx="11042649" cy="5400675"/>
          </a:xfrm>
          <a:prstGeom prst="rect">
            <a:avLst/>
          </a:prstGeom>
          <a:noFill/>
          <a:ln>
            <a:noFill/>
          </a:ln>
          <a:effectLst/>
          <a:extLst/>
        </p:spPr>
        <p:txBody>
          <a:bodyPr anchor="ctr"/>
          <a:lstStyle/>
          <a:p>
            <a:pPr algn="ctr" eaLnBrk="1" hangingPunct="1">
              <a:defRPr/>
            </a:pPr>
            <a:r>
              <a:rPr lang="pt-BR" sz="3000" dirty="0">
                <a:solidFill>
                  <a:schemeClr val="tx2"/>
                </a:solidFill>
                <a:effectLst>
                  <a:outerShdw blurRad="38100" dist="38100" dir="2700000" algn="tl">
                    <a:srgbClr val="C0C0C0"/>
                  </a:outerShdw>
                </a:effectLst>
              </a:rPr>
              <a:t>Latim</a:t>
            </a:r>
            <a:br>
              <a:rPr lang="pt-BR" sz="3000" dirty="0">
                <a:solidFill>
                  <a:schemeClr val="tx2"/>
                </a:solidFill>
                <a:effectLst>
                  <a:outerShdw blurRad="38100" dist="38100" dir="2700000" algn="tl">
                    <a:srgbClr val="C0C0C0"/>
                  </a:outerShdw>
                </a:effectLst>
              </a:rPr>
            </a:br>
            <a:r>
              <a:rPr lang="pt-BR" sz="3600" b="1" i="1" dirty="0" err="1">
                <a:solidFill>
                  <a:srgbClr val="FF3300"/>
                </a:solidFill>
                <a:effectLst>
                  <a:outerShdw blurRad="38100" dist="38100" dir="2700000" algn="tl">
                    <a:srgbClr val="C0C0C0"/>
                  </a:outerShdw>
                </a:effectLst>
              </a:rPr>
              <a:t>Temperaramentum</a:t>
            </a:r>
            <a:r>
              <a:rPr lang="pt-BR" sz="3600" b="1" dirty="0">
                <a:solidFill>
                  <a:schemeClr val="tx2"/>
                </a:solidFill>
                <a:effectLst>
                  <a:outerShdw blurRad="38100" dist="38100" dir="2700000" algn="tl">
                    <a:srgbClr val="C0C0C0"/>
                  </a:outerShdw>
                </a:effectLst>
              </a:rPr>
              <a:t> = medida</a:t>
            </a:r>
            <a:r>
              <a:rPr lang="pt-BR" sz="3600" dirty="0">
                <a:solidFill>
                  <a:schemeClr val="tx2"/>
                </a:solidFill>
                <a:effectLst>
                  <a:outerShdw blurRad="38100" dist="38100" dir="2700000" algn="tl">
                    <a:srgbClr val="C0C0C0"/>
                  </a:outerShdw>
                </a:effectLst>
              </a:rPr>
              <a:t/>
            </a:r>
            <a:br>
              <a:rPr lang="pt-BR" sz="3600" dirty="0">
                <a:solidFill>
                  <a:schemeClr val="tx2"/>
                </a:solidFill>
                <a:effectLst>
                  <a:outerShdw blurRad="38100" dist="38100" dir="2700000" algn="tl">
                    <a:srgbClr val="C0C0C0"/>
                  </a:outerShdw>
                </a:effectLst>
              </a:rPr>
            </a:br>
            <a:r>
              <a:rPr lang="pt-BR" sz="3000" dirty="0">
                <a:solidFill>
                  <a:schemeClr val="tx2"/>
                </a:solidFill>
                <a:effectLst>
                  <a:outerShdw blurRad="38100" dist="38100" dir="2700000" algn="tl">
                    <a:srgbClr val="C0C0C0"/>
                  </a:outerShdw>
                </a:effectLst>
              </a:rPr>
              <a:t/>
            </a:r>
            <a:br>
              <a:rPr lang="pt-BR" sz="3000" dirty="0">
                <a:solidFill>
                  <a:schemeClr val="tx2"/>
                </a:solidFill>
                <a:effectLst>
                  <a:outerShdw blurRad="38100" dist="38100" dir="2700000" algn="tl">
                    <a:srgbClr val="C0C0C0"/>
                  </a:outerShdw>
                </a:effectLst>
              </a:rPr>
            </a:br>
            <a:r>
              <a:rPr lang="pt-BR" sz="3000" dirty="0">
                <a:solidFill>
                  <a:schemeClr val="tx2"/>
                </a:solidFill>
                <a:effectLst>
                  <a:outerShdw blurRad="38100" dist="38100" dir="2700000" algn="tl">
                    <a:srgbClr val="C0C0C0"/>
                  </a:outerShdw>
                </a:effectLst>
              </a:rPr>
              <a:t>Representa a peculiaridade e intensidade individual dos afetos psíquicos e da estrutura dominante de humor e motivação.</a:t>
            </a:r>
            <a:br>
              <a:rPr lang="pt-BR" sz="3000" dirty="0">
                <a:solidFill>
                  <a:schemeClr val="tx2"/>
                </a:solidFill>
                <a:effectLst>
                  <a:outerShdw blurRad="38100" dist="38100" dir="2700000" algn="tl">
                    <a:srgbClr val="C0C0C0"/>
                  </a:outerShdw>
                </a:effectLst>
              </a:rPr>
            </a:br>
            <a:r>
              <a:rPr lang="pt-BR" sz="3000" dirty="0">
                <a:solidFill>
                  <a:schemeClr val="tx2"/>
                </a:solidFill>
                <a:effectLst>
                  <a:outerShdw blurRad="38100" dist="38100" dir="2700000" algn="tl">
                    <a:srgbClr val="C0C0C0"/>
                  </a:outerShdw>
                </a:effectLst>
              </a:rPr>
              <a:t/>
            </a:r>
            <a:br>
              <a:rPr lang="pt-BR" sz="3000" dirty="0">
                <a:solidFill>
                  <a:schemeClr val="tx2"/>
                </a:solidFill>
                <a:effectLst>
                  <a:outerShdw blurRad="38100" dist="38100" dir="2700000" algn="tl">
                    <a:srgbClr val="C0C0C0"/>
                  </a:outerShdw>
                </a:effectLst>
              </a:rPr>
            </a:br>
            <a:r>
              <a:rPr lang="pt-BR" sz="3000" dirty="0">
                <a:solidFill>
                  <a:schemeClr val="tx2"/>
                </a:solidFill>
                <a:effectLst>
                  <a:outerShdw blurRad="38100" dist="38100" dir="2700000" algn="tl">
                    <a:srgbClr val="C0C0C0"/>
                  </a:outerShdw>
                </a:effectLst>
              </a:rPr>
              <a:t>Certas características do temperamento são decorrentes de processos fisiológicos do sistema linfático e da ação endócrina de certos hormônios.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0219" y="1100138"/>
            <a:ext cx="11471564" cy="4824412"/>
          </a:xfrm>
        </p:spPr>
        <p:txBody>
          <a:bodyPr/>
          <a:lstStyle/>
          <a:p>
            <a:pPr algn="just" eaLnBrk="1" hangingPunct="1"/>
            <a:r>
              <a:rPr lang="pt-BR" altLang="pt-BR" sz="3000" dirty="0" smtClean="0"/>
              <a:t>Disposição inata e particular de cada pessoa, pronta para reagir aos estímulos ambientais.										</a:t>
            </a:r>
            <a:br>
              <a:rPr lang="pt-BR" altLang="pt-BR" sz="3000" dirty="0" smtClean="0"/>
            </a:br>
            <a:r>
              <a:rPr lang="pt-BR" altLang="pt-BR" sz="3000" dirty="0" smtClean="0"/>
              <a:t>É a maneira de ser e agir da pessoa, geneticamente determinado.</a:t>
            </a:r>
            <a:br>
              <a:rPr lang="pt-BR" altLang="pt-BR" sz="3000" dirty="0" smtClean="0"/>
            </a:br>
            <a:r>
              <a:rPr lang="pt-BR" altLang="pt-BR" sz="3000" dirty="0" smtClean="0"/>
              <a:t/>
            </a:r>
            <a:br>
              <a:rPr lang="pt-BR" altLang="pt-BR" sz="3000" dirty="0" smtClean="0"/>
            </a:br>
            <a:r>
              <a:rPr lang="pt-BR" altLang="pt-BR" sz="3000" dirty="0" smtClean="0"/>
              <a:t>É o aspecto somático da personalidade.									</a:t>
            </a:r>
            <a:br>
              <a:rPr lang="pt-BR" altLang="pt-BR" sz="3000" dirty="0" smtClean="0"/>
            </a:br>
            <a:r>
              <a:rPr lang="pt-BR" altLang="pt-BR" sz="3000" dirty="0" smtClean="0"/>
              <a:t>É entendido como especial combinação de caracteres físicos e funcionais.</a:t>
            </a:r>
          </a:p>
        </p:txBody>
      </p:sp>
      <p:sp>
        <p:nvSpPr>
          <p:cNvPr id="46084"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TEMPERAMENTO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1700214"/>
            <a:ext cx="10972800" cy="4681537"/>
          </a:xfrm>
        </p:spPr>
        <p:txBody>
          <a:bodyPr/>
          <a:lstStyle/>
          <a:p>
            <a:pPr algn="just" eaLnBrk="1" hangingPunct="1"/>
            <a:r>
              <a:rPr lang="pt-BR" altLang="pt-BR" sz="3200" smtClean="0"/>
              <a:t>“O temperamento pode ser transmitido de pais para filhos, porém, não é aprendido, nem pode ser educado; pode ser abrandado em sua maneira de ser, o que é feito pelo caráter.”								</a:t>
            </a:r>
            <a:r>
              <a:rPr lang="pt-BR" altLang="pt-BR" sz="2800" smtClean="0"/>
              <a:t/>
            </a:r>
            <a:br>
              <a:rPr lang="pt-BR" altLang="pt-BR" sz="2800" smtClean="0"/>
            </a:br>
            <a:r>
              <a:rPr lang="pt-BR" altLang="pt-BR" sz="2800" smtClean="0"/>
              <a:t>(Volpi, 2004)</a:t>
            </a:r>
          </a:p>
        </p:txBody>
      </p:sp>
      <p:sp>
        <p:nvSpPr>
          <p:cNvPr id="47108"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a:solidFill>
                  <a:schemeClr val="tx2"/>
                </a:solidFill>
                <a:effectLst>
                  <a:outerShdw blurRad="38100" dist="38100" dir="2700000" algn="tl">
                    <a:srgbClr val="C0C0C0"/>
                  </a:outerShdw>
                </a:effectLst>
              </a:rPr>
              <a:t>TEMPERAMENTO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0954" y="1652878"/>
            <a:ext cx="10846761" cy="4041342"/>
          </a:xfrm>
        </p:spPr>
        <p:txBody>
          <a:bodyPr/>
          <a:lstStyle/>
          <a:p>
            <a:pPr algn="just" eaLnBrk="1" hangingPunct="1"/>
            <a:r>
              <a:rPr lang="pt-BR" altLang="pt-BR" sz="2600" dirty="0" smtClean="0"/>
              <a:t>1. O temperamento é biologicamente determinado e a personalidade é um produto do ambiente social.											</a:t>
            </a:r>
            <a:br>
              <a:rPr lang="pt-BR" altLang="pt-BR" sz="2600" dirty="0" smtClean="0"/>
            </a:br>
            <a:r>
              <a:rPr lang="pt-BR" altLang="pt-BR" sz="2600" dirty="0" smtClean="0"/>
              <a:t>2. Características temperamentais podem ser identificadas já cedo, ao passo que a personalidade é moldada durante os períodos do desenvolvimento infantil.									</a:t>
            </a:r>
            <a:br>
              <a:rPr lang="pt-BR" altLang="pt-BR" sz="2600" dirty="0" smtClean="0"/>
            </a:br>
            <a:r>
              <a:rPr lang="pt-BR" altLang="pt-BR" sz="2600" dirty="0" smtClean="0"/>
              <a:t>3. A personalidade é prerrogativa dos seres humanos. Nos animais podemos identificar apenas traços de temperamentos.	</a:t>
            </a:r>
          </a:p>
        </p:txBody>
      </p:sp>
      <p:sp>
        <p:nvSpPr>
          <p:cNvPr id="48132" name="Rectangle 4"/>
          <p:cNvSpPr>
            <a:spLocks noChangeArrowheads="1"/>
          </p:cNvSpPr>
          <p:nvPr/>
        </p:nvSpPr>
        <p:spPr bwMode="auto">
          <a:xfrm>
            <a:off x="624417" y="908050"/>
            <a:ext cx="10972800" cy="863600"/>
          </a:xfrm>
          <a:prstGeom prst="rect">
            <a:avLst/>
          </a:prstGeom>
          <a:noFill/>
          <a:ln>
            <a:noFill/>
          </a:ln>
          <a:effectLst/>
          <a:extLst/>
        </p:spPr>
        <p:txBody>
          <a:bodyPr anchor="ctr"/>
          <a:lstStyle/>
          <a:p>
            <a:pPr algn="ctr" eaLnBrk="1" hangingPunct="1">
              <a:defRPr/>
            </a:pPr>
            <a:r>
              <a:rPr lang="pt-BR" sz="3200" b="1">
                <a:solidFill>
                  <a:srgbClr val="CC0000"/>
                </a:solidFill>
                <a:effectLst>
                  <a:outerShdw blurRad="38100" dist="38100" dir="2700000" algn="tl">
                    <a:srgbClr val="C0C0C0"/>
                  </a:outerShdw>
                </a:effectLst>
              </a:rPr>
              <a:t>TEMPERAMENTO # PERSONALIDADE</a:t>
            </a:r>
          </a:p>
        </p:txBody>
      </p:sp>
      <p:sp>
        <p:nvSpPr>
          <p:cNvPr id="48133" name="Rectangle 5"/>
          <p:cNvSpPr>
            <a:spLocks noChangeArrowheads="1"/>
          </p:cNvSpPr>
          <p:nvPr/>
        </p:nvSpPr>
        <p:spPr bwMode="auto">
          <a:xfrm>
            <a:off x="980018" y="403225"/>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TEMPERAMENTO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828520"/>
            <a:ext cx="10972800" cy="3303588"/>
          </a:xfrm>
        </p:spPr>
        <p:txBody>
          <a:bodyPr/>
          <a:lstStyle/>
          <a:p>
            <a:pPr algn="just" eaLnBrk="1" hangingPunct="1"/>
            <a:r>
              <a:rPr lang="pt-BR" altLang="pt-BR" sz="2600" dirty="0" smtClean="0"/>
              <a:t>	</a:t>
            </a:r>
            <a:br>
              <a:rPr lang="pt-BR" altLang="pt-BR" sz="2600" dirty="0" smtClean="0"/>
            </a:br>
            <a:r>
              <a:rPr lang="pt-BR" altLang="pt-BR" sz="2600" dirty="0" smtClean="0"/>
              <a:t>4. O temperamento apresenta aspectos estilísticos. A personalidade contém aspectos do comportamento.								</a:t>
            </a:r>
            <a:br>
              <a:rPr lang="pt-BR" altLang="pt-BR" sz="2600" dirty="0" smtClean="0"/>
            </a:br>
            <a:r>
              <a:rPr lang="pt-BR" altLang="pt-BR" sz="2600" dirty="0" smtClean="0"/>
              <a:t>5. Ao contrário do temperamento, a personalidade se refere à função integrativa do comportamento humano.	</a:t>
            </a:r>
          </a:p>
        </p:txBody>
      </p:sp>
      <p:sp>
        <p:nvSpPr>
          <p:cNvPr id="92164" name="Rectangle 4"/>
          <p:cNvSpPr>
            <a:spLocks noChangeArrowheads="1"/>
          </p:cNvSpPr>
          <p:nvPr/>
        </p:nvSpPr>
        <p:spPr bwMode="auto">
          <a:xfrm>
            <a:off x="624417" y="908050"/>
            <a:ext cx="10972800" cy="863600"/>
          </a:xfrm>
          <a:prstGeom prst="rect">
            <a:avLst/>
          </a:prstGeom>
          <a:noFill/>
          <a:ln>
            <a:noFill/>
          </a:ln>
          <a:effectLst/>
          <a:extLst/>
        </p:spPr>
        <p:txBody>
          <a:bodyPr anchor="ctr"/>
          <a:lstStyle/>
          <a:p>
            <a:pPr algn="ctr" eaLnBrk="1" hangingPunct="1">
              <a:defRPr/>
            </a:pPr>
            <a:r>
              <a:rPr lang="pt-BR" sz="3200" b="1">
                <a:solidFill>
                  <a:srgbClr val="CC0000"/>
                </a:solidFill>
                <a:effectLst>
                  <a:outerShdw blurRad="38100" dist="38100" dir="2700000" algn="tl">
                    <a:srgbClr val="C0C0C0"/>
                  </a:outerShdw>
                </a:effectLst>
              </a:rPr>
              <a:t>TEMPERAMENTO # PERSONALIDADE</a:t>
            </a:r>
          </a:p>
        </p:txBody>
      </p:sp>
      <p:sp>
        <p:nvSpPr>
          <p:cNvPr id="92165" name="Rectangle 5"/>
          <p:cNvSpPr>
            <a:spLocks noChangeArrowheads="1"/>
          </p:cNvSpPr>
          <p:nvPr/>
        </p:nvSpPr>
        <p:spPr bwMode="auto">
          <a:xfrm>
            <a:off x="980018" y="403225"/>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TEMPERAMENTO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609600" y="581891"/>
            <a:ext cx="5613567" cy="4598844"/>
          </a:xfrm>
          <a:prstGeom prst="rect">
            <a:avLst/>
          </a:prstGeom>
          <a:noFill/>
          <a:ln w="9525">
            <a:noFill/>
            <a:miter lim="800000"/>
            <a:headEnd/>
            <a:tailEnd/>
          </a:ln>
        </p:spPr>
      </p:pic>
      <p:sp>
        <p:nvSpPr>
          <p:cNvPr id="32771" name="Text Box 5"/>
          <p:cNvSpPr txBox="1">
            <a:spLocks noChangeArrowheads="1"/>
          </p:cNvSpPr>
          <p:nvPr/>
        </p:nvSpPr>
        <p:spPr bwMode="auto">
          <a:xfrm>
            <a:off x="7920567" y="889723"/>
            <a:ext cx="3553884" cy="2289175"/>
          </a:xfrm>
          <a:prstGeom prst="rect">
            <a:avLst/>
          </a:prstGeom>
          <a:noFill/>
          <a:ln w="9525">
            <a:noFill/>
            <a:miter lim="800000"/>
            <a:headEnd/>
            <a:tailEnd/>
          </a:ln>
        </p:spPr>
        <p:txBody>
          <a:bodyPr>
            <a:spAutoFit/>
          </a:bodyPr>
          <a:lstStyle/>
          <a:p>
            <a:pPr algn="ctr" eaLnBrk="1" hangingPunct="1">
              <a:spcBef>
                <a:spcPct val="50000"/>
              </a:spcBef>
            </a:pPr>
            <a:r>
              <a:rPr lang="pt-BR" altLang="pt-BR" sz="3600" b="1" dirty="0"/>
              <a:t>Hipócrates</a:t>
            </a:r>
          </a:p>
          <a:p>
            <a:pPr algn="ctr" eaLnBrk="1" hangingPunct="1">
              <a:spcBef>
                <a:spcPct val="50000"/>
              </a:spcBef>
            </a:pPr>
            <a:r>
              <a:rPr lang="pt-BR" altLang="pt-BR" sz="3600" b="1" dirty="0">
                <a:solidFill>
                  <a:srgbClr val="FF3300"/>
                </a:solidFill>
              </a:rPr>
              <a:t>*460 </a:t>
            </a:r>
            <a:r>
              <a:rPr lang="pt-BR" altLang="pt-BR" sz="3600" b="1" dirty="0" err="1">
                <a:solidFill>
                  <a:srgbClr val="FF3300"/>
                </a:solidFill>
              </a:rPr>
              <a:t>a.C.</a:t>
            </a:r>
            <a:endParaRPr lang="pt-BR" altLang="pt-BR" sz="3600" b="1" dirty="0">
              <a:solidFill>
                <a:srgbClr val="FF3300"/>
              </a:solidFill>
            </a:endParaRPr>
          </a:p>
          <a:p>
            <a:pPr algn="ctr" eaLnBrk="1" hangingPunct="1">
              <a:spcBef>
                <a:spcPct val="50000"/>
              </a:spcBef>
            </a:pPr>
            <a:r>
              <a:rPr lang="pt-BR" altLang="pt-BR" sz="3600" b="1" dirty="0">
                <a:solidFill>
                  <a:srgbClr val="FF3300"/>
                </a:solidFill>
              </a:rPr>
              <a:t> † 370 </a:t>
            </a:r>
            <a:r>
              <a:rPr lang="pt-BR" altLang="pt-BR" sz="3600" b="1" dirty="0" err="1">
                <a:solidFill>
                  <a:srgbClr val="FF3300"/>
                </a:solidFill>
              </a:rPr>
              <a:t>a.C</a:t>
            </a:r>
            <a:endParaRPr lang="pt-BR" altLang="pt-BR" sz="3600" b="1" dirty="0">
              <a:solidFill>
                <a:srgbClr val="FF3300"/>
              </a:solidFill>
            </a:endParaRPr>
          </a:p>
        </p:txBody>
      </p:sp>
      <p:sp>
        <p:nvSpPr>
          <p:cNvPr id="32772" name="Text Box 6"/>
          <p:cNvSpPr txBox="1">
            <a:spLocks noChangeArrowheads="1"/>
          </p:cNvSpPr>
          <p:nvPr/>
        </p:nvSpPr>
        <p:spPr bwMode="auto">
          <a:xfrm>
            <a:off x="8017934" y="3614883"/>
            <a:ext cx="3553884" cy="646331"/>
          </a:xfrm>
          <a:prstGeom prst="rect">
            <a:avLst/>
          </a:prstGeom>
          <a:noFill/>
          <a:ln w="9525">
            <a:noFill/>
            <a:miter lim="800000"/>
            <a:headEnd/>
            <a:tailEnd/>
          </a:ln>
        </p:spPr>
        <p:txBody>
          <a:bodyPr>
            <a:spAutoFit/>
          </a:bodyPr>
          <a:lstStyle/>
          <a:p>
            <a:pPr algn="ctr" eaLnBrk="1" hangingPunct="1">
              <a:spcBef>
                <a:spcPct val="50000"/>
              </a:spcBef>
            </a:pPr>
            <a:r>
              <a:rPr lang="pt-BR" altLang="pt-BR" sz="3600" b="1" dirty="0"/>
              <a:t>Pai da Medicina</a:t>
            </a:r>
            <a:endParaRPr lang="pt-BR" altLang="pt-BR" sz="3600" b="1" dirty="0">
              <a:solidFill>
                <a:srgbClr val="FF3300"/>
              </a:solidFill>
            </a:endParaRPr>
          </a:p>
        </p:txBody>
      </p:sp>
      <p:sp>
        <p:nvSpPr>
          <p:cNvPr id="52231" name="Text Box 7"/>
          <p:cNvSpPr txBox="1">
            <a:spLocks noChangeArrowheads="1"/>
          </p:cNvSpPr>
          <p:nvPr/>
        </p:nvSpPr>
        <p:spPr bwMode="auto">
          <a:xfrm>
            <a:off x="8057381" y="4869584"/>
            <a:ext cx="3553883" cy="641350"/>
          </a:xfrm>
          <a:prstGeom prst="rect">
            <a:avLst/>
          </a:prstGeom>
          <a:noFill/>
          <a:ln>
            <a:noFill/>
          </a:ln>
          <a:effectLst/>
          <a:extLst/>
        </p:spPr>
        <p:txBody>
          <a:bodyPr>
            <a:spAutoFit/>
          </a:bodyPr>
          <a:lstStyle/>
          <a:p>
            <a:pPr algn="ctr" eaLnBrk="1" hangingPunct="1">
              <a:spcBef>
                <a:spcPct val="50000"/>
              </a:spcBef>
              <a:defRPr/>
            </a:pPr>
            <a:r>
              <a:rPr lang="pt-BR" sz="3600" b="1" i="1" dirty="0" err="1">
                <a:solidFill>
                  <a:srgbClr val="000099"/>
                </a:solidFill>
                <a:effectLst>
                  <a:outerShdw blurRad="38100" dist="38100" dir="2700000" algn="tl">
                    <a:srgbClr val="C0C0C0"/>
                  </a:outerShdw>
                </a:effectLst>
              </a:rPr>
              <a:t>asclepíade</a:t>
            </a:r>
            <a:endParaRPr lang="pt-BR" sz="3600" b="1" i="1" dirty="0">
              <a:solidFill>
                <a:srgbClr val="000099"/>
              </a:solidFill>
              <a:effectLst>
                <a:outerShdw blurRad="38100" dist="38100" dir="2700000" algn="tl">
                  <a:srgbClr val="C0C0C0"/>
                </a:outerShdw>
              </a:effectLs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27051" y="1412875"/>
            <a:ext cx="11152716" cy="4681538"/>
          </a:xfrm>
        </p:spPr>
        <p:txBody>
          <a:bodyPr/>
          <a:lstStyle/>
          <a:p>
            <a:pPr algn="just" eaLnBrk="1" hangingPunct="1"/>
            <a:r>
              <a:rPr lang="pt-BR" altLang="pt-BR" sz="3600" dirty="0" smtClean="0"/>
              <a:t>Hipócrates classificava os doentes em quatro tipos. Cada um dos quais apresentava desenvolvimento anormal de um sistema ou função.									</a:t>
            </a:r>
            <a:br>
              <a:rPr lang="pt-BR" altLang="pt-BR" sz="3600" dirty="0" smtClean="0"/>
            </a:br>
            <a:r>
              <a:rPr lang="pt-BR" altLang="pt-BR" sz="3600" dirty="0" smtClean="0"/>
              <a:t>Para ele, os estados fisiológicos tem relação direta com o comportamento.</a:t>
            </a:r>
          </a:p>
        </p:txBody>
      </p:sp>
      <p:sp>
        <p:nvSpPr>
          <p:cNvPr id="44036"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TEMPERAMENTO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908051"/>
            <a:ext cx="10972800" cy="1368425"/>
          </a:xfrm>
        </p:spPr>
        <p:txBody>
          <a:bodyPr/>
          <a:lstStyle/>
          <a:p>
            <a:pPr eaLnBrk="1" hangingPunct="1">
              <a:defRPr/>
            </a:pPr>
            <a:r>
              <a:rPr lang="pt-BR" sz="2600" dirty="0">
                <a:effectLst>
                  <a:outerShdw blurRad="38100" dist="38100" dir="2700000" algn="tl">
                    <a:srgbClr val="C0C0C0"/>
                  </a:outerShdw>
                </a:effectLst>
              </a:rPr>
              <a:t>No ser humano existem quatro aparelhos anatômicos fundamentais, que determinam o temperamento:</a:t>
            </a:r>
            <a:endParaRPr lang="pt-BR" sz="2600" dirty="0"/>
          </a:p>
        </p:txBody>
      </p:sp>
      <p:graphicFrame>
        <p:nvGraphicFramePr>
          <p:cNvPr id="51264" name="Group 64"/>
          <p:cNvGraphicFramePr>
            <a:graphicFrameLocks noGrp="1"/>
          </p:cNvGraphicFramePr>
          <p:nvPr>
            <p:ph idx="1"/>
          </p:nvPr>
        </p:nvGraphicFramePr>
        <p:xfrm>
          <a:off x="540906" y="2555730"/>
          <a:ext cx="11055350" cy="3016402"/>
        </p:xfrm>
        <a:graphic>
          <a:graphicData uri="http://schemas.openxmlformats.org/drawingml/2006/table">
            <a:tbl>
              <a:tblPr/>
              <a:tblGrid>
                <a:gridCol w="3566583">
                  <a:extLst>
                    <a:ext uri="{9D8B030D-6E8A-4147-A177-3AD203B41FA5}"/>
                  </a:extLst>
                </a:gridCol>
                <a:gridCol w="3073400">
                  <a:extLst>
                    <a:ext uri="{9D8B030D-6E8A-4147-A177-3AD203B41FA5}"/>
                  </a:extLst>
                </a:gridCol>
                <a:gridCol w="4415367">
                  <a:extLst>
                    <a:ext uri="{9D8B030D-6E8A-4147-A177-3AD203B41FA5}"/>
                  </a:extLst>
                </a:gridCol>
              </a:tblGrid>
              <a:tr h="6862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dirty="0">
                          <a:ln>
                            <a:noFill/>
                          </a:ln>
                          <a:solidFill>
                            <a:schemeClr val="tx1"/>
                          </a:solidFill>
                          <a:effectLst/>
                          <a:latin typeface="Arial" charset="0"/>
                          <a:cs typeface="Arial" charset="0"/>
                        </a:rPr>
                        <a:t>RESPIRATÓRIO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SANGUÍNEO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a:ln>
                            <a:noFill/>
                          </a:ln>
                          <a:solidFill>
                            <a:schemeClr val="tx1"/>
                          </a:solidFill>
                          <a:effectLst/>
                          <a:latin typeface="Arial" charset="0"/>
                          <a:cs typeface="Arial" charset="0"/>
                        </a:rPr>
                        <a:t>A limpeza do sangue se faz nos pulmões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734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OSTEOMUSCULAR</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COLÉRICO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a:ln>
                            <a:noFill/>
                          </a:ln>
                          <a:solidFill>
                            <a:schemeClr val="tx1"/>
                          </a:solidFill>
                          <a:effectLst/>
                          <a:latin typeface="Arial" charset="0"/>
                          <a:cs typeface="Arial" charset="0"/>
                        </a:rPr>
                        <a:t>Comem muito, produzem mais gordura. O trabalho da vesícula é maior</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748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NERVOSO CEREBRAL</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MELANCÓLICO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a:ln>
                            <a:noFill/>
                          </a:ln>
                          <a:solidFill>
                            <a:schemeClr val="tx1"/>
                          </a:solidFill>
                          <a:effectLst/>
                          <a:latin typeface="Arial" charset="0"/>
                          <a:cs typeface="Arial" charset="0"/>
                        </a:rPr>
                        <a:t>Funcionamento cerebral</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47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DIGESTIVO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FLEUMÁTICO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a:ln>
                            <a:noFill/>
                          </a:ln>
                          <a:solidFill>
                            <a:schemeClr val="tx1"/>
                          </a:solidFill>
                          <a:effectLst/>
                          <a:latin typeface="Arial" charset="0"/>
                          <a:cs typeface="Arial" charset="0"/>
                        </a:rPr>
                        <a:t>Ligação linfática com a digestão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1252" name="Text Box 52"/>
          <p:cNvSpPr txBox="1">
            <a:spLocks noChangeArrowheads="1"/>
          </p:cNvSpPr>
          <p:nvPr/>
        </p:nvSpPr>
        <p:spPr bwMode="auto">
          <a:xfrm>
            <a:off x="1102785" y="2072401"/>
            <a:ext cx="2400300" cy="366713"/>
          </a:xfrm>
          <a:prstGeom prst="rect">
            <a:avLst/>
          </a:prstGeom>
          <a:noFill/>
          <a:ln>
            <a:noFill/>
          </a:ln>
          <a:effectLst/>
          <a:extLst/>
        </p:spPr>
        <p:txBody>
          <a:bodyPr>
            <a:spAutoFit/>
          </a:bodyPr>
          <a:lstStyle/>
          <a:p>
            <a:pPr algn="ctr" eaLnBrk="1" hangingPunct="1">
              <a:spcBef>
                <a:spcPct val="50000"/>
              </a:spcBef>
              <a:defRPr/>
            </a:pPr>
            <a:r>
              <a:rPr lang="pt-BR" b="1" dirty="0">
                <a:solidFill>
                  <a:srgbClr val="CC0000"/>
                </a:solidFill>
                <a:effectLst>
                  <a:outerShdw blurRad="38100" dist="38100" dir="2700000" algn="tl">
                    <a:srgbClr val="C0C0C0"/>
                  </a:outerShdw>
                </a:effectLst>
              </a:rPr>
              <a:t>APARELHO</a:t>
            </a:r>
          </a:p>
        </p:txBody>
      </p:sp>
      <p:sp>
        <p:nvSpPr>
          <p:cNvPr id="51253" name="Text Box 53"/>
          <p:cNvSpPr txBox="1">
            <a:spLocks noChangeArrowheads="1"/>
          </p:cNvSpPr>
          <p:nvPr/>
        </p:nvSpPr>
        <p:spPr bwMode="auto">
          <a:xfrm>
            <a:off x="4078817" y="2078751"/>
            <a:ext cx="3073400" cy="366713"/>
          </a:xfrm>
          <a:prstGeom prst="rect">
            <a:avLst/>
          </a:prstGeom>
          <a:noFill/>
          <a:ln>
            <a:noFill/>
          </a:ln>
          <a:effectLst/>
          <a:extLst/>
        </p:spPr>
        <p:txBody>
          <a:bodyPr>
            <a:spAutoFit/>
          </a:bodyPr>
          <a:lstStyle/>
          <a:p>
            <a:pPr algn="ctr" eaLnBrk="1" hangingPunct="1">
              <a:spcBef>
                <a:spcPct val="50000"/>
              </a:spcBef>
              <a:defRPr/>
            </a:pPr>
            <a:r>
              <a:rPr lang="pt-BR" b="1" dirty="0">
                <a:solidFill>
                  <a:srgbClr val="CC0000"/>
                </a:solidFill>
                <a:effectLst>
                  <a:outerShdw blurRad="38100" dist="38100" dir="2700000" algn="tl">
                    <a:srgbClr val="C0C0C0"/>
                  </a:outerShdw>
                </a:effectLst>
              </a:rPr>
              <a:t>TEMPERAMENTO</a:t>
            </a:r>
          </a:p>
        </p:txBody>
      </p:sp>
      <p:sp>
        <p:nvSpPr>
          <p:cNvPr id="51254" name="Text Box 54"/>
          <p:cNvSpPr txBox="1">
            <a:spLocks noChangeArrowheads="1"/>
          </p:cNvSpPr>
          <p:nvPr/>
        </p:nvSpPr>
        <p:spPr bwMode="auto">
          <a:xfrm>
            <a:off x="8015818" y="2072401"/>
            <a:ext cx="2592916" cy="366713"/>
          </a:xfrm>
          <a:prstGeom prst="rect">
            <a:avLst/>
          </a:prstGeom>
          <a:noFill/>
          <a:ln>
            <a:noFill/>
          </a:ln>
          <a:effectLst/>
          <a:extLst/>
        </p:spPr>
        <p:txBody>
          <a:bodyPr>
            <a:spAutoFit/>
          </a:bodyPr>
          <a:lstStyle/>
          <a:p>
            <a:pPr algn="ctr" eaLnBrk="1" hangingPunct="1">
              <a:spcBef>
                <a:spcPct val="50000"/>
              </a:spcBef>
              <a:defRPr/>
            </a:pPr>
            <a:r>
              <a:rPr lang="pt-BR" b="1">
                <a:solidFill>
                  <a:srgbClr val="CC0000"/>
                </a:solidFill>
                <a:effectLst>
                  <a:outerShdw blurRad="38100" dist="38100" dir="2700000" algn="tl">
                    <a:srgbClr val="C0C0C0"/>
                  </a:outerShdw>
                </a:effectLst>
              </a:rPr>
              <a:t>SIGNIFICADO</a:t>
            </a:r>
          </a:p>
        </p:txBody>
      </p:sp>
      <p:sp>
        <p:nvSpPr>
          <p:cNvPr id="51263" name="Rectangle 63"/>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a:solidFill>
                  <a:schemeClr val="tx2"/>
                </a:solidFill>
                <a:effectLst>
                  <a:outerShdw blurRad="38100" dist="38100" dir="2700000" algn="tl">
                    <a:srgbClr val="C0C0C0"/>
                  </a:outerShdw>
                </a:effectLst>
              </a:rPr>
              <a:t>TEMPERAMENTO</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ângulo 4"/>
          <p:cNvSpPr/>
          <p:nvPr/>
        </p:nvSpPr>
        <p:spPr>
          <a:xfrm>
            <a:off x="1161171" y="618701"/>
            <a:ext cx="10007572" cy="707886"/>
          </a:xfrm>
          <a:prstGeom prst="rect">
            <a:avLst/>
          </a:prstGeom>
        </p:spPr>
        <p:txBody>
          <a:bodyPr wrap="square">
            <a:spAutoFit/>
          </a:bodyPr>
          <a:lstStyle/>
          <a:p>
            <a:pPr algn="ctr"/>
            <a:r>
              <a:rPr lang="pt-BR" sz="4000" dirty="0" smtClean="0"/>
              <a:t>O cérebro do adolescente</a:t>
            </a:r>
            <a:endParaRPr lang="pt-BR" sz="4000" dirty="0"/>
          </a:p>
        </p:txBody>
      </p:sp>
    </p:spTree>
    <p:extLst>
      <p:ext uri="{BB962C8B-B14F-4D97-AF65-F5344CB8AC3E}">
        <p14:creationId xmlns:p14="http://schemas.microsoft.com/office/powerpoint/2010/main" val="4158769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09" name="Group 53"/>
          <p:cNvGraphicFramePr>
            <a:graphicFrameLocks noGrp="1"/>
          </p:cNvGraphicFramePr>
          <p:nvPr>
            <p:ph idx="1"/>
          </p:nvPr>
        </p:nvGraphicFramePr>
        <p:xfrm>
          <a:off x="652126" y="1672504"/>
          <a:ext cx="10972800" cy="3430732"/>
        </p:xfrm>
        <a:graphic>
          <a:graphicData uri="http://schemas.openxmlformats.org/drawingml/2006/table">
            <a:tbl>
              <a:tblPr/>
              <a:tblGrid>
                <a:gridCol w="3539067">
                  <a:extLst>
                    <a:ext uri="{9D8B030D-6E8A-4147-A177-3AD203B41FA5}"/>
                  </a:extLst>
                </a:gridCol>
                <a:gridCol w="3052233">
                  <a:extLst>
                    <a:ext uri="{9D8B030D-6E8A-4147-A177-3AD203B41FA5}"/>
                  </a:extLst>
                </a:gridCol>
                <a:gridCol w="4381500">
                  <a:extLst>
                    <a:ext uri="{9D8B030D-6E8A-4147-A177-3AD203B41FA5}"/>
                  </a:extLst>
                </a:gridCol>
              </a:tblGrid>
              <a:tr h="890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SANGUÍNEO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excesso de sangue</a:t>
                      </a:r>
                      <a:r>
                        <a:rPr kumimoji="0" lang="pt-BR" sz="2200" b="0" i="0" u="none" strike="noStrike" cap="none" normalizeH="0" baseline="0">
                          <a:ln>
                            <a:noFill/>
                          </a:ln>
                          <a:solidFill>
                            <a:srgbClr val="000099"/>
                          </a:solidFill>
                          <a:effectLst/>
                          <a:latin typeface="Arial" charset="0"/>
                          <a:cs typeface="Arial" charset="0"/>
                        </a:rPr>
                        <a:t> </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CC0000"/>
                          </a:solidFill>
                          <a:effectLst/>
                          <a:latin typeface="Arial" charset="0"/>
                          <a:cs typeface="Times New Roman" pitchFamily="18" charset="0"/>
                        </a:rPr>
                        <a:t>Típico de pessoas com humor variado</a:t>
                      </a:r>
                      <a:endParaRPr kumimoji="0" lang="pt-BR" sz="2200" b="0" i="0" u="none" strike="noStrike" cap="none" normalizeH="0" baseline="0">
                        <a:ln>
                          <a:noFill/>
                        </a:ln>
                        <a:solidFill>
                          <a:srgbClr val="CC0000"/>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734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dirty="0">
                          <a:ln>
                            <a:noFill/>
                          </a:ln>
                          <a:solidFill>
                            <a:schemeClr val="tx1"/>
                          </a:solidFill>
                          <a:effectLst/>
                          <a:latin typeface="Arial" charset="0"/>
                          <a:cs typeface="Arial" charset="0"/>
                        </a:rPr>
                        <a:t>COLÉRICO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excesso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bílis </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CC0000"/>
                          </a:solidFill>
                          <a:effectLst/>
                          <a:latin typeface="Arial" charset="0"/>
                          <a:cs typeface="Times New Roman" pitchFamily="18" charset="0"/>
                        </a:rPr>
                        <a:t>Característico de pessoas tristes e nervosas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83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MELANCÓLICO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excesso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fluido nervos</a:t>
                      </a:r>
                      <a:r>
                        <a:rPr kumimoji="0" lang="pt-BR" sz="2200" b="0" i="0" u="none" strike="noStrike" cap="none" normalizeH="0" baseline="0">
                          <a:ln>
                            <a:noFill/>
                          </a:ln>
                          <a:solidFill>
                            <a:srgbClr val="000099"/>
                          </a:solidFill>
                          <a:effectLst/>
                          <a:latin typeface="Arial" charset="0"/>
                          <a:cs typeface="Arial" charset="0"/>
                        </a:rPr>
                        <a:t> </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CC0000"/>
                          </a:solidFill>
                          <a:effectLst/>
                          <a:latin typeface="Arial" charset="0"/>
                          <a:cs typeface="Times New Roman" pitchFamily="18" charset="0"/>
                        </a:rPr>
                        <a:t>Peculiar de pessoas mais impulsivas e de humor variado</a:t>
                      </a:r>
                      <a:r>
                        <a:rPr kumimoji="0" lang="pt-BR" sz="2200" b="0" i="0" u="none" strike="noStrike" cap="none" normalizeH="0" baseline="0">
                          <a:ln>
                            <a:noFill/>
                          </a:ln>
                          <a:solidFill>
                            <a:srgbClr val="CC0000"/>
                          </a:solidFill>
                          <a:effectLst/>
                          <a:latin typeface="Arial" charset="0"/>
                          <a:cs typeface="Arial" charset="0"/>
                        </a:rPr>
                        <a:t> </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91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1" i="0" u="none" strike="noStrike" cap="none" normalizeH="0" baseline="0">
                          <a:ln>
                            <a:noFill/>
                          </a:ln>
                          <a:solidFill>
                            <a:schemeClr val="tx1"/>
                          </a:solidFill>
                          <a:effectLst/>
                          <a:latin typeface="Arial" charset="0"/>
                          <a:cs typeface="Arial" charset="0"/>
                        </a:rPr>
                        <a:t>FLEUMÁTICO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excesso 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a:ln>
                            <a:noFill/>
                          </a:ln>
                          <a:solidFill>
                            <a:srgbClr val="000099"/>
                          </a:solidFill>
                          <a:effectLst/>
                          <a:latin typeface="Arial" charset="0"/>
                          <a:cs typeface="Times New Roman" pitchFamily="18" charset="0"/>
                        </a:rPr>
                        <a:t>muco (fleuma)</a:t>
                      </a:r>
                      <a:endParaRPr kumimoji="0" lang="pt-BR" sz="2200" b="0" i="0" u="none" strike="noStrike" cap="none" normalizeH="0" baseline="0">
                        <a:ln>
                          <a:noFill/>
                        </a:ln>
                        <a:solidFill>
                          <a:srgbClr val="000099"/>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200" b="0" i="0" u="none" strike="noStrike" cap="none" normalizeH="0" baseline="0" dirty="0">
                          <a:ln>
                            <a:noFill/>
                          </a:ln>
                          <a:solidFill>
                            <a:srgbClr val="CC0000"/>
                          </a:solidFill>
                          <a:effectLst/>
                          <a:latin typeface="Arial" charset="0"/>
                          <a:cs typeface="Times New Roman" pitchFamily="18" charset="0"/>
                        </a:rPr>
                        <a:t>Encontrado em pessoas de sangue frio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5110" name="Rectangle 5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a:solidFill>
                  <a:schemeClr val="tx2"/>
                </a:solidFill>
                <a:effectLst>
                  <a:outerShdw blurRad="38100" dist="38100" dir="2700000" algn="tl">
                    <a:srgbClr val="C0C0C0"/>
                  </a:outerShdw>
                </a:effectLst>
              </a:rPr>
              <a:t>TEMPERAMENTO</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pt-BR" altLang="pt-BR" smtClean="0"/>
          </a:p>
        </p:txBody>
      </p:sp>
      <p:sp>
        <p:nvSpPr>
          <p:cNvPr id="36867" name="Rectangle 3"/>
          <p:cNvSpPr>
            <a:spLocks noGrp="1" noChangeArrowheads="1"/>
          </p:cNvSpPr>
          <p:nvPr>
            <p:ph type="body" idx="1"/>
          </p:nvPr>
        </p:nvSpPr>
        <p:spPr/>
        <p:txBody>
          <a:bodyPr/>
          <a:lstStyle/>
          <a:p>
            <a:pPr eaLnBrk="1" hangingPunct="1"/>
            <a:endParaRPr lang="pt-BR" altLang="pt-BR" smtClean="0"/>
          </a:p>
        </p:txBody>
      </p:sp>
      <p:pic>
        <p:nvPicPr>
          <p:cNvPr id="36868" name="Picture 5" descr="tabela"/>
          <p:cNvPicPr>
            <a:picLocks noChangeAspect="1" noChangeArrowheads="1"/>
          </p:cNvPicPr>
          <p:nvPr/>
        </p:nvPicPr>
        <p:blipFill>
          <a:blip r:embed="rId2" cstate="print"/>
          <a:srcRect l="897" t="4602" r="955" b="8084"/>
          <a:stretch>
            <a:fillRect/>
          </a:stretch>
        </p:blipFill>
        <p:spPr bwMode="auto">
          <a:xfrm>
            <a:off x="0" y="0"/>
            <a:ext cx="12192000" cy="6857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420830"/>
            <a:ext cx="10972800" cy="706438"/>
          </a:xfrm>
        </p:spPr>
        <p:txBody>
          <a:bodyPr>
            <a:normAutofit/>
          </a:bodyPr>
          <a:lstStyle/>
          <a:p>
            <a:pPr algn="ctr" eaLnBrk="1" hangingPunct="1">
              <a:defRPr/>
            </a:pPr>
            <a:r>
              <a:rPr lang="pt-BR" sz="4000" b="1" dirty="0">
                <a:effectLst>
                  <a:outerShdw blurRad="38100" dist="38100" dir="2700000" algn="tl">
                    <a:srgbClr val="C0C0C0"/>
                  </a:outerShdw>
                </a:effectLst>
              </a:rPr>
              <a:t>TEMPERAMENTO</a:t>
            </a:r>
          </a:p>
        </p:txBody>
      </p:sp>
      <p:sp>
        <p:nvSpPr>
          <p:cNvPr id="88069" name="Rectangle 5"/>
          <p:cNvSpPr>
            <a:spLocks noChangeArrowheads="1"/>
          </p:cNvSpPr>
          <p:nvPr/>
        </p:nvSpPr>
        <p:spPr bwMode="auto">
          <a:xfrm>
            <a:off x="594784" y="861860"/>
            <a:ext cx="10972800" cy="1930400"/>
          </a:xfrm>
          <a:prstGeom prst="rect">
            <a:avLst/>
          </a:prstGeom>
          <a:noFill/>
          <a:ln>
            <a:noFill/>
          </a:ln>
          <a:effectLst/>
          <a:extLst/>
        </p:spPr>
        <p:txBody>
          <a:bodyPr anchor="ctr"/>
          <a:lstStyle/>
          <a:p>
            <a:pPr algn="ctr" eaLnBrk="1" hangingPunct="1">
              <a:defRPr/>
            </a:pPr>
            <a:r>
              <a:rPr lang="pt-BR" sz="4000" b="1" dirty="0">
                <a:solidFill>
                  <a:srgbClr val="CC0000"/>
                </a:solidFill>
                <a:effectLst>
                  <a:outerShdw blurRad="38100" dist="38100" dir="2700000" algn="tl">
                    <a:srgbClr val="C0C0C0"/>
                  </a:outerShdw>
                </a:effectLst>
              </a:rPr>
              <a:t>+</a:t>
            </a:r>
            <a:br>
              <a:rPr lang="pt-BR" sz="4000" b="1" dirty="0">
                <a:solidFill>
                  <a:srgbClr val="CC0000"/>
                </a:solidFill>
                <a:effectLst>
                  <a:outerShdw blurRad="38100" dist="38100" dir="2700000" algn="tl">
                    <a:srgbClr val="C0C0C0"/>
                  </a:outerShdw>
                </a:effectLst>
              </a:rPr>
            </a:br>
            <a:r>
              <a:rPr lang="pt-BR" sz="4000" b="1" dirty="0">
                <a:solidFill>
                  <a:srgbClr val="CC0000"/>
                </a:solidFill>
                <a:effectLst>
                  <a:outerShdw blurRad="38100" dist="38100" dir="2700000" algn="tl">
                    <a:srgbClr val="C0C0C0"/>
                  </a:outerShdw>
                </a:effectLst>
              </a:rPr>
              <a:t>EDUCAÇÃO</a:t>
            </a:r>
            <a:br>
              <a:rPr lang="pt-BR" sz="4000" b="1" dirty="0">
                <a:solidFill>
                  <a:srgbClr val="CC0000"/>
                </a:solidFill>
                <a:effectLst>
                  <a:outerShdw blurRad="38100" dist="38100" dir="2700000" algn="tl">
                    <a:srgbClr val="C0C0C0"/>
                  </a:outerShdw>
                </a:effectLst>
              </a:rPr>
            </a:br>
            <a:r>
              <a:rPr lang="pt-BR" sz="4000" b="1" dirty="0">
                <a:solidFill>
                  <a:srgbClr val="CC0000"/>
                </a:solidFill>
                <a:effectLst>
                  <a:outerShdw blurRad="38100" dist="38100" dir="2700000" algn="tl">
                    <a:srgbClr val="C0C0C0"/>
                  </a:outerShdw>
                </a:effectLst>
              </a:rPr>
              <a:t>=</a:t>
            </a:r>
          </a:p>
        </p:txBody>
      </p:sp>
      <p:sp>
        <p:nvSpPr>
          <p:cNvPr id="88070" name="Rectangle 6"/>
          <p:cNvSpPr>
            <a:spLocks noChangeArrowheads="1"/>
          </p:cNvSpPr>
          <p:nvPr/>
        </p:nvSpPr>
        <p:spPr bwMode="auto">
          <a:xfrm>
            <a:off x="594784" y="2597135"/>
            <a:ext cx="10972800" cy="863600"/>
          </a:xfrm>
          <a:prstGeom prst="rect">
            <a:avLst/>
          </a:prstGeom>
          <a:noFill/>
          <a:ln>
            <a:noFill/>
          </a:ln>
          <a:effectLst/>
          <a:extLst/>
        </p:spPr>
        <p:txBody>
          <a:bodyPr anchor="ctr"/>
          <a:lstStyle/>
          <a:p>
            <a:pPr algn="ctr" eaLnBrk="1" hangingPunct="1">
              <a:defRPr/>
            </a:pPr>
            <a:r>
              <a:rPr lang="pt-BR" sz="4000" b="1" dirty="0">
                <a:solidFill>
                  <a:schemeClr val="tx2"/>
                </a:solidFill>
                <a:effectLst>
                  <a:outerShdw blurRad="38100" dist="38100" dir="2700000" algn="tl">
                    <a:srgbClr val="C0C0C0"/>
                  </a:outerShdw>
                </a:effectLst>
              </a:rPr>
              <a:t>CARÁTER</a:t>
            </a:r>
          </a:p>
        </p:txBody>
      </p:sp>
      <p:sp>
        <p:nvSpPr>
          <p:cNvPr id="88071" name="Rectangle 7"/>
          <p:cNvSpPr>
            <a:spLocks noChangeArrowheads="1"/>
          </p:cNvSpPr>
          <p:nvPr/>
        </p:nvSpPr>
        <p:spPr bwMode="auto">
          <a:xfrm>
            <a:off x="624417" y="3317861"/>
            <a:ext cx="10972800" cy="1871663"/>
          </a:xfrm>
          <a:prstGeom prst="rect">
            <a:avLst/>
          </a:prstGeom>
          <a:noFill/>
          <a:ln>
            <a:noFill/>
          </a:ln>
          <a:effectLst/>
          <a:extLst/>
        </p:spPr>
        <p:txBody>
          <a:bodyPr anchor="ctr"/>
          <a:lstStyle/>
          <a:p>
            <a:pPr algn="ctr" eaLnBrk="1" hangingPunct="1">
              <a:defRPr/>
            </a:pPr>
            <a:r>
              <a:rPr lang="pt-BR" sz="4000" b="1" dirty="0">
                <a:solidFill>
                  <a:srgbClr val="CC0000"/>
                </a:solidFill>
                <a:effectLst>
                  <a:outerShdw blurRad="38100" dist="38100" dir="2700000" algn="tl">
                    <a:srgbClr val="C0C0C0"/>
                  </a:outerShdw>
                </a:effectLst>
              </a:rPr>
              <a:t>+</a:t>
            </a:r>
            <a:br>
              <a:rPr lang="pt-BR" sz="4000" b="1" dirty="0">
                <a:solidFill>
                  <a:srgbClr val="CC0000"/>
                </a:solidFill>
                <a:effectLst>
                  <a:outerShdw blurRad="38100" dist="38100" dir="2700000" algn="tl">
                    <a:srgbClr val="C0C0C0"/>
                  </a:outerShdw>
                </a:effectLst>
              </a:rPr>
            </a:br>
            <a:r>
              <a:rPr lang="pt-BR" sz="4000" b="1" dirty="0">
                <a:solidFill>
                  <a:srgbClr val="CC0000"/>
                </a:solidFill>
                <a:effectLst>
                  <a:outerShdw blurRad="38100" dist="38100" dir="2700000" algn="tl">
                    <a:srgbClr val="C0C0C0"/>
                  </a:outerShdw>
                </a:effectLst>
              </a:rPr>
              <a:t>EXPERIÊNCIAS DA VIDA</a:t>
            </a:r>
            <a:br>
              <a:rPr lang="pt-BR" sz="4000" b="1" dirty="0">
                <a:solidFill>
                  <a:srgbClr val="CC0000"/>
                </a:solidFill>
                <a:effectLst>
                  <a:outerShdw blurRad="38100" dist="38100" dir="2700000" algn="tl">
                    <a:srgbClr val="C0C0C0"/>
                  </a:outerShdw>
                </a:effectLst>
              </a:rPr>
            </a:br>
            <a:r>
              <a:rPr lang="pt-BR" sz="4000" b="1" dirty="0">
                <a:solidFill>
                  <a:srgbClr val="CC0000"/>
                </a:solidFill>
                <a:effectLst>
                  <a:outerShdw blurRad="38100" dist="38100" dir="2700000" algn="tl">
                    <a:srgbClr val="C0C0C0"/>
                  </a:outerShdw>
                </a:effectLst>
              </a:rPr>
              <a:t>=</a:t>
            </a:r>
          </a:p>
        </p:txBody>
      </p:sp>
      <p:sp>
        <p:nvSpPr>
          <p:cNvPr id="88072" name="Rectangle 8"/>
          <p:cNvSpPr>
            <a:spLocks noChangeArrowheads="1"/>
          </p:cNvSpPr>
          <p:nvPr/>
        </p:nvSpPr>
        <p:spPr bwMode="auto">
          <a:xfrm>
            <a:off x="624417" y="5033225"/>
            <a:ext cx="10972800" cy="863600"/>
          </a:xfrm>
          <a:prstGeom prst="rect">
            <a:avLst/>
          </a:prstGeom>
          <a:noFill/>
          <a:ln>
            <a:noFill/>
          </a:ln>
          <a:effectLst/>
          <a:extLst/>
        </p:spPr>
        <p:txBody>
          <a:bodyPr anchor="ctr"/>
          <a:lstStyle/>
          <a:p>
            <a:pPr algn="ctr" eaLnBrk="1" hangingPunct="1">
              <a:defRPr/>
            </a:pPr>
            <a:r>
              <a:rPr lang="pt-BR" sz="5000" b="1" dirty="0">
                <a:solidFill>
                  <a:schemeClr val="tx2"/>
                </a:solidFill>
                <a:effectLst>
                  <a:outerShdw blurRad="38100" dist="38100" dir="2700000" algn="tl">
                    <a:srgbClr val="C0C0C0"/>
                  </a:outerShdw>
                </a:effectLst>
              </a:rPr>
              <a:t>PERSONALIDADE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 fill="hold"/>
                                        <p:tgtEl>
                                          <p:spTgt spid="88069"/>
                                        </p:tgtEl>
                                        <p:attrNameLst>
                                          <p:attrName>ppt_w</p:attrName>
                                        </p:attrNameLst>
                                      </p:cBhvr>
                                      <p:tavLst>
                                        <p:tav tm="0">
                                          <p:val>
                                            <p:fltVal val="0"/>
                                          </p:val>
                                        </p:tav>
                                        <p:tav tm="100000">
                                          <p:val>
                                            <p:strVal val="#ppt_w"/>
                                          </p:val>
                                        </p:tav>
                                      </p:tavLst>
                                    </p:anim>
                                    <p:anim calcmode="lin" valueType="num">
                                      <p:cBhvr>
                                        <p:cTn id="8" dur="500" fill="hold"/>
                                        <p:tgtEl>
                                          <p:spTgt spid="88069"/>
                                        </p:tgtEl>
                                        <p:attrNameLst>
                                          <p:attrName>ppt_h</p:attrName>
                                        </p:attrNameLst>
                                      </p:cBhvr>
                                      <p:tavLst>
                                        <p:tav tm="0">
                                          <p:val>
                                            <p:fltVal val="0"/>
                                          </p:val>
                                        </p:tav>
                                        <p:tav tm="100000">
                                          <p:val>
                                            <p:strVal val="#ppt_h"/>
                                          </p:val>
                                        </p:tav>
                                      </p:tavLst>
                                    </p:anim>
                                    <p:animEffect transition="in" filter="fade">
                                      <p:cBhvr>
                                        <p:cTn id="9" dur="500"/>
                                        <p:tgtEl>
                                          <p:spTgt spid="880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70"/>
                                        </p:tgtEl>
                                        <p:attrNameLst>
                                          <p:attrName>style.visibility</p:attrName>
                                        </p:attrNameLst>
                                      </p:cBhvr>
                                      <p:to>
                                        <p:strVal val="visible"/>
                                      </p:to>
                                    </p:set>
                                    <p:anim calcmode="lin" valueType="num">
                                      <p:cBhvr>
                                        <p:cTn id="14" dur="500" fill="hold"/>
                                        <p:tgtEl>
                                          <p:spTgt spid="88070"/>
                                        </p:tgtEl>
                                        <p:attrNameLst>
                                          <p:attrName>ppt_w</p:attrName>
                                        </p:attrNameLst>
                                      </p:cBhvr>
                                      <p:tavLst>
                                        <p:tav tm="0">
                                          <p:val>
                                            <p:fltVal val="0"/>
                                          </p:val>
                                        </p:tav>
                                        <p:tav tm="100000">
                                          <p:val>
                                            <p:strVal val="#ppt_w"/>
                                          </p:val>
                                        </p:tav>
                                      </p:tavLst>
                                    </p:anim>
                                    <p:anim calcmode="lin" valueType="num">
                                      <p:cBhvr>
                                        <p:cTn id="15" dur="500" fill="hold"/>
                                        <p:tgtEl>
                                          <p:spTgt spid="88070"/>
                                        </p:tgtEl>
                                        <p:attrNameLst>
                                          <p:attrName>ppt_h</p:attrName>
                                        </p:attrNameLst>
                                      </p:cBhvr>
                                      <p:tavLst>
                                        <p:tav tm="0">
                                          <p:val>
                                            <p:fltVal val="0"/>
                                          </p:val>
                                        </p:tav>
                                        <p:tav tm="100000">
                                          <p:val>
                                            <p:strVal val="#ppt_h"/>
                                          </p:val>
                                        </p:tav>
                                      </p:tavLst>
                                    </p:anim>
                                    <p:animEffect transition="in" filter="fade">
                                      <p:cBhvr>
                                        <p:cTn id="16" dur="500"/>
                                        <p:tgtEl>
                                          <p:spTgt spid="880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8071"/>
                                        </p:tgtEl>
                                        <p:attrNameLst>
                                          <p:attrName>style.visibility</p:attrName>
                                        </p:attrNameLst>
                                      </p:cBhvr>
                                      <p:to>
                                        <p:strVal val="visible"/>
                                      </p:to>
                                    </p:set>
                                    <p:anim calcmode="lin" valueType="num">
                                      <p:cBhvr>
                                        <p:cTn id="21" dur="500" fill="hold"/>
                                        <p:tgtEl>
                                          <p:spTgt spid="88071"/>
                                        </p:tgtEl>
                                        <p:attrNameLst>
                                          <p:attrName>ppt_w</p:attrName>
                                        </p:attrNameLst>
                                      </p:cBhvr>
                                      <p:tavLst>
                                        <p:tav tm="0">
                                          <p:val>
                                            <p:fltVal val="0"/>
                                          </p:val>
                                        </p:tav>
                                        <p:tav tm="100000">
                                          <p:val>
                                            <p:strVal val="#ppt_w"/>
                                          </p:val>
                                        </p:tav>
                                      </p:tavLst>
                                    </p:anim>
                                    <p:anim calcmode="lin" valueType="num">
                                      <p:cBhvr>
                                        <p:cTn id="22" dur="500" fill="hold"/>
                                        <p:tgtEl>
                                          <p:spTgt spid="88071"/>
                                        </p:tgtEl>
                                        <p:attrNameLst>
                                          <p:attrName>ppt_h</p:attrName>
                                        </p:attrNameLst>
                                      </p:cBhvr>
                                      <p:tavLst>
                                        <p:tav tm="0">
                                          <p:val>
                                            <p:fltVal val="0"/>
                                          </p:val>
                                        </p:tav>
                                        <p:tav tm="100000">
                                          <p:val>
                                            <p:strVal val="#ppt_h"/>
                                          </p:val>
                                        </p:tav>
                                      </p:tavLst>
                                    </p:anim>
                                    <p:animEffect transition="in" filter="fade">
                                      <p:cBhvr>
                                        <p:cTn id="23" dur="500"/>
                                        <p:tgtEl>
                                          <p:spTgt spid="880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8072"/>
                                        </p:tgtEl>
                                        <p:attrNameLst>
                                          <p:attrName>style.visibility</p:attrName>
                                        </p:attrNameLst>
                                      </p:cBhvr>
                                      <p:to>
                                        <p:strVal val="visible"/>
                                      </p:to>
                                    </p:set>
                                    <p:anim calcmode="lin" valueType="num">
                                      <p:cBhvr>
                                        <p:cTn id="28" dur="500" fill="hold"/>
                                        <p:tgtEl>
                                          <p:spTgt spid="88072"/>
                                        </p:tgtEl>
                                        <p:attrNameLst>
                                          <p:attrName>ppt_w</p:attrName>
                                        </p:attrNameLst>
                                      </p:cBhvr>
                                      <p:tavLst>
                                        <p:tav tm="0">
                                          <p:val>
                                            <p:fltVal val="0"/>
                                          </p:val>
                                        </p:tav>
                                        <p:tav tm="100000">
                                          <p:val>
                                            <p:strVal val="#ppt_w"/>
                                          </p:val>
                                        </p:tav>
                                      </p:tavLst>
                                    </p:anim>
                                    <p:anim calcmode="lin" valueType="num">
                                      <p:cBhvr>
                                        <p:cTn id="29" dur="500" fill="hold"/>
                                        <p:tgtEl>
                                          <p:spTgt spid="88072"/>
                                        </p:tgtEl>
                                        <p:attrNameLst>
                                          <p:attrName>ppt_h</p:attrName>
                                        </p:attrNameLst>
                                      </p:cBhvr>
                                      <p:tavLst>
                                        <p:tav tm="0">
                                          <p:val>
                                            <p:fltVal val="0"/>
                                          </p:val>
                                        </p:tav>
                                        <p:tav tm="100000">
                                          <p:val>
                                            <p:strVal val="#ppt_h"/>
                                          </p:val>
                                        </p:tav>
                                      </p:tavLst>
                                    </p:anim>
                                    <p:animEffect transition="in" filter="fade">
                                      <p:cBhvr>
                                        <p:cTn id="30" dur="5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P spid="88071" grpId="0"/>
      <p:bldP spid="880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0238" y="2161315"/>
            <a:ext cx="5706490" cy="349135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7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 Síndrome da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7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Adolescência Normal</a:t>
            </a:r>
            <a:endParaRPr kumimoji="0" lang="pt-BR" sz="7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549237"/>
            <a:ext cx="5706490" cy="2854037"/>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Busca de si mesmo e da identidade</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071" y="711500"/>
            <a:ext cx="11291455" cy="4885744"/>
          </a:xfrm>
        </p:spPr>
        <p:txBody>
          <a:bodyPr>
            <a:noAutofit/>
          </a:bodyPr>
          <a:lstStyle/>
          <a:p>
            <a:pPr algn="just"/>
            <a:r>
              <a:rPr lang="pt-BR" sz="3200" dirty="0" smtClean="0"/>
              <a:t>Modificações corporais e as expectativas da sociedade;												 </a:t>
            </a:r>
            <a:br>
              <a:rPr lang="pt-BR" sz="3200" dirty="0" smtClean="0"/>
            </a:br>
            <a:r>
              <a:rPr lang="pt-BR" sz="3200" dirty="0" smtClean="0"/>
              <a:t>Ansiedade e conflitos com a </a:t>
            </a:r>
            <a:r>
              <a:rPr lang="pt-BR" sz="3200" dirty="0" err="1" smtClean="0"/>
              <a:t>auto-imagem</a:t>
            </a:r>
            <a:r>
              <a:rPr lang="pt-BR" sz="3200" dirty="0" smtClean="0"/>
              <a:t>;								</a:t>
            </a:r>
            <a:br>
              <a:rPr lang="pt-BR" sz="3200" dirty="0" smtClean="0"/>
            </a:br>
            <a:r>
              <a:rPr lang="pt-BR" sz="3200" dirty="0" smtClean="0"/>
              <a:t>Oscilações entre “quem eu sou” quem quero ser”;													</a:t>
            </a:r>
            <a:br>
              <a:rPr lang="pt-BR" sz="3200" dirty="0" smtClean="0"/>
            </a:br>
            <a:r>
              <a:rPr lang="pt-BR" sz="3200" dirty="0" smtClean="0"/>
              <a:t>Isolamento e assunção de identidades transitórias, ocasionais ou circunstanciais, no sentido de entender a sua intimidade e, assim, desenhar a sua própria identidade;							</a:t>
            </a:r>
            <a:br>
              <a:rPr lang="pt-BR" sz="3200" dirty="0" smtClean="0"/>
            </a:br>
            <a:r>
              <a:rPr lang="pt-BR" sz="3200" dirty="0" smtClean="0"/>
              <a:t>Comportamento defensivo.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549237"/>
            <a:ext cx="5706490" cy="2854037"/>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Tendência</a:t>
            </a:r>
            <a:r>
              <a:rPr kumimoji="0" lang="pt-BR" sz="50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Grupal</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7" y="928255"/>
            <a:ext cx="11055928" cy="4682837"/>
          </a:xfrm>
        </p:spPr>
        <p:txBody>
          <a:bodyPr>
            <a:noAutofit/>
          </a:bodyPr>
          <a:lstStyle/>
          <a:p>
            <a:r>
              <a:rPr lang="pt-BR" sz="3200" dirty="0" smtClean="0"/>
              <a:t>Segurança e </a:t>
            </a:r>
            <a:r>
              <a:rPr lang="pt-BR" sz="3200" dirty="0" err="1" smtClean="0"/>
              <a:t>auto-estima</a:t>
            </a:r>
            <a:r>
              <a:rPr lang="pt-BR" sz="3200" dirty="0" smtClean="0"/>
              <a:t>;</a:t>
            </a:r>
            <a:br>
              <a:rPr lang="pt-BR" sz="3200" dirty="0" smtClean="0"/>
            </a:br>
            <a:r>
              <a:rPr lang="pt-BR" sz="3200" dirty="0" smtClean="0"/>
              <a:t/>
            </a:r>
            <a:br>
              <a:rPr lang="pt-BR" sz="3200" dirty="0" smtClean="0"/>
            </a:br>
            <a:r>
              <a:rPr lang="pt-BR" sz="3200" dirty="0" smtClean="0"/>
              <a:t>Busca por identificação coletiva (estereotipias, maneiras de agir, vestir, falar;</a:t>
            </a:r>
            <a:br>
              <a:rPr lang="pt-BR" sz="3200" dirty="0" smtClean="0"/>
            </a:br>
            <a:r>
              <a:rPr lang="pt-BR" sz="3200" dirty="0" smtClean="0"/>
              <a:t/>
            </a:r>
            <a:br>
              <a:rPr lang="pt-BR" sz="3200" dirty="0" smtClean="0"/>
            </a:br>
            <a:r>
              <a:rPr lang="pt-BR" sz="3200" dirty="0" smtClean="0"/>
              <a:t>Identificação maior com o grupo que com a família;</a:t>
            </a:r>
            <a:br>
              <a:rPr lang="pt-BR" sz="3200" dirty="0" smtClean="0"/>
            </a:br>
            <a:r>
              <a:rPr lang="pt-BR" sz="3200" dirty="0" smtClean="0"/>
              <a:t/>
            </a:r>
            <a:br>
              <a:rPr lang="pt-BR" sz="3200" dirty="0" smtClean="0"/>
            </a:br>
            <a:r>
              <a:rPr lang="pt-BR" sz="3200" dirty="0" smtClean="0"/>
              <a:t>Apoio às necessidades; </a:t>
            </a:r>
            <a:br>
              <a:rPr lang="pt-BR" sz="3200" dirty="0" smtClean="0"/>
            </a:br>
            <a:r>
              <a:rPr lang="pt-BR" sz="3200" dirty="0" smtClean="0"/>
              <a:t/>
            </a:r>
            <a:br>
              <a:rPr lang="pt-BR" sz="3200" dirty="0" smtClean="0"/>
            </a:br>
            <a:r>
              <a:rPr lang="pt-BR" sz="3200" dirty="0" smtClean="0"/>
              <a:t>Contraditoriamente, ansiedade pela negativa do outro.</a:t>
            </a:r>
            <a:endParaRPr lang="pt-BR"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549237"/>
            <a:ext cx="5706490" cy="285403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Necessidade de Intelectualizar</a:t>
            </a:r>
          </a:p>
          <a:p>
            <a:pPr marL="0" marR="0" lvl="0" indent="0"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 Fantasiar</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909" y="739210"/>
            <a:ext cx="11277600" cy="4996584"/>
          </a:xfrm>
        </p:spPr>
        <p:txBody>
          <a:bodyPr>
            <a:noAutofit/>
          </a:bodyPr>
          <a:lstStyle/>
          <a:p>
            <a:pPr algn="just"/>
            <a:r>
              <a:rPr lang="pt-BR" sz="3600" dirty="0" smtClean="0"/>
              <a:t>A realidade impõe ao adolescente a necessidade de renunciar ao corpo infantil e à proteção familiar. </a:t>
            </a:r>
            <a:br>
              <a:rPr lang="pt-BR" sz="3600" dirty="0" smtClean="0"/>
            </a:br>
            <a:r>
              <a:rPr lang="pt-BR" sz="3600" dirty="0" smtClean="0"/>
              <a:t/>
            </a:r>
            <a:br>
              <a:rPr lang="pt-BR" sz="3600" dirty="0" smtClean="0"/>
            </a:br>
            <a:r>
              <a:rPr lang="pt-BR" sz="3600" dirty="0" smtClean="0"/>
              <a:t>Tendência a fugir para seu mundo interior, como uma forma de buscar um reajuste emocional;							</a:t>
            </a:r>
            <a:br>
              <a:rPr lang="pt-BR" sz="3600" dirty="0" smtClean="0"/>
            </a:br>
            <a:r>
              <a:rPr lang="pt-BR" sz="3600" dirty="0" smtClean="0"/>
              <a:t>Neste momento, pode desenvolver grandes “teorias” sobre o mundo, nas quais vai misturar justificativas concretas com ideias fantasiosas infantis.</a:t>
            </a:r>
            <a:endParaRPr lang="pt-B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cerebro adolescent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ítulo 1"/>
          <p:cNvSpPr>
            <a:spLocks noGrp="1"/>
          </p:cNvSpPr>
          <p:nvPr>
            <p:ph type="title"/>
          </p:nvPr>
        </p:nvSpPr>
        <p:spPr>
          <a:xfrm>
            <a:off x="485504" y="4689566"/>
            <a:ext cx="10226038" cy="1672045"/>
          </a:xfrm>
        </p:spPr>
        <p:txBody>
          <a:bodyPr>
            <a:noAutofit/>
          </a:bodyPr>
          <a:lstStyle/>
          <a:p>
            <a:r>
              <a:rPr lang="pt-BR" sz="4000" b="1" dirty="0" smtClean="0">
                <a:solidFill>
                  <a:schemeClr val="bg1"/>
                </a:solidFill>
              </a:rPr>
              <a:t>O cérebro do adolescente:</a:t>
            </a:r>
            <a:br>
              <a:rPr lang="pt-BR" sz="4000" b="1" dirty="0" smtClean="0">
                <a:solidFill>
                  <a:schemeClr val="bg1"/>
                </a:solidFill>
              </a:rPr>
            </a:br>
            <a:r>
              <a:rPr lang="pt-BR" sz="4000" b="1" dirty="0" smtClean="0">
                <a:solidFill>
                  <a:schemeClr val="bg1"/>
                </a:solidFill>
              </a:rPr>
              <a:t>sobre Comportamento e Cognição</a:t>
            </a:r>
            <a:endParaRPr lang="pt-BR" sz="40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Deslocamento Temporal</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219" y="489821"/>
            <a:ext cx="11360726" cy="5218258"/>
          </a:xfrm>
        </p:spPr>
        <p:txBody>
          <a:bodyPr>
            <a:noAutofit/>
          </a:bodyPr>
          <a:lstStyle/>
          <a:p>
            <a:pPr algn="just"/>
            <a:r>
              <a:rPr lang="pt-BR" sz="3600" dirty="0" smtClean="0"/>
              <a:t>Constante contradição ente as urgências  e a procrastinação;									</a:t>
            </a:r>
            <a:br>
              <a:rPr lang="pt-BR" sz="3600" dirty="0" smtClean="0"/>
            </a:br>
            <a:r>
              <a:rPr lang="pt-BR" sz="3600" dirty="0" smtClean="0"/>
              <a:t>O adolescente não possui ainda as características adultas de delimitar e discriminar a realidade concreta, bem como o que é ou não é possível em determinado tempo;			</a:t>
            </a:r>
            <a:br>
              <a:rPr lang="pt-BR" sz="3600" dirty="0" smtClean="0"/>
            </a:br>
            <a:r>
              <a:rPr lang="pt-BR" sz="3600" dirty="0" smtClean="0"/>
              <a:t>	 </a:t>
            </a:r>
            <a:br>
              <a:rPr lang="pt-BR" sz="3600" dirty="0" smtClean="0"/>
            </a:br>
            <a:r>
              <a:rPr lang="pt-BR" sz="3600" dirty="0" smtClean="0"/>
              <a:t>À medida que vai elaborando suas perdas, começa a</a:t>
            </a:r>
            <a:br>
              <a:rPr lang="pt-BR" sz="3600" dirty="0" smtClean="0"/>
            </a:br>
            <a:r>
              <a:rPr lang="pt-BR" sz="3600" dirty="0" smtClean="0"/>
              <a:t>surgir o conceito de tempo, que implica as noções de passado, presente e futuro.</a:t>
            </a:r>
            <a:endParaRPr lang="pt-BR"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Evolução Sexual</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162" y="1002455"/>
            <a:ext cx="10861965" cy="4373130"/>
          </a:xfrm>
        </p:spPr>
        <p:txBody>
          <a:bodyPr>
            <a:noAutofit/>
          </a:bodyPr>
          <a:lstStyle/>
          <a:p>
            <a:pPr algn="just"/>
            <a:r>
              <a:rPr lang="pt-BR" sz="3600" dirty="0" smtClean="0"/>
              <a:t>Fase genital: exploração do corpo;						</a:t>
            </a:r>
            <a:br>
              <a:rPr lang="pt-BR" sz="3600" dirty="0" smtClean="0"/>
            </a:br>
            <a:r>
              <a:rPr lang="pt-BR" sz="3600" dirty="0" smtClean="0"/>
              <a:t>Fase das grandes e “definitivas” paixões, que representa todos os aspectos dos vínculos intensos e frágeis das relações interpessoais do adolescente.</a:t>
            </a:r>
            <a:endParaRPr lang="pt-BR"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pt-BR" sz="5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Atitude Social Reivindicatória</a:t>
            </a:r>
            <a:endParaRPr kumimoji="0" lang="pt-BR" sz="5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036" y="739211"/>
            <a:ext cx="11111346" cy="5024292"/>
          </a:xfrm>
        </p:spPr>
        <p:txBody>
          <a:bodyPr>
            <a:noAutofit/>
          </a:bodyPr>
          <a:lstStyle/>
          <a:p>
            <a:pPr algn="just"/>
            <a:r>
              <a:rPr lang="pt-BR" sz="3600" dirty="0" smtClean="0"/>
              <a:t>Respostas às restrições impostas pela sociedade;			</a:t>
            </a:r>
            <a:br>
              <a:rPr lang="pt-BR" sz="3600" dirty="0" smtClean="0"/>
            </a:br>
            <a:r>
              <a:rPr lang="pt-BR" sz="3600" dirty="0" smtClean="0"/>
              <a:t>São a consolidação do que vem ocorrendo no pensamento;</a:t>
            </a:r>
            <a:br>
              <a:rPr lang="pt-BR" sz="3600" dirty="0" smtClean="0"/>
            </a:br>
            <a:r>
              <a:rPr lang="pt-BR" sz="3600" dirty="0" smtClean="0"/>
              <a:t/>
            </a:r>
            <a:br>
              <a:rPr lang="pt-BR" sz="3600" dirty="0" smtClean="0"/>
            </a:br>
            <a:r>
              <a:rPr lang="pt-BR" sz="3600" dirty="0" smtClean="0"/>
              <a:t>As </a:t>
            </a:r>
            <a:r>
              <a:rPr lang="pt-BR" sz="3600" dirty="0" err="1" smtClean="0"/>
              <a:t>intelectualizações</a:t>
            </a:r>
            <a:r>
              <a:rPr lang="pt-BR" sz="3600" dirty="0" smtClean="0"/>
              <a:t> e fantasias conscientes que se reforçam nos grupos fazem com que essas atitudes se transformem em pensamento ativo, em uma verdadeira ação social, política, cultural.										</a:t>
            </a:r>
            <a:endParaRPr lang="pt-BR"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fontScale="92500"/>
          </a:bodyPr>
          <a:lstStyle/>
          <a:p>
            <a:pPr lvl="0">
              <a:lnSpc>
                <a:spcPct val="90000"/>
              </a:lnSpc>
              <a:spcBef>
                <a:spcPct val="0"/>
              </a:spcBef>
            </a:pPr>
            <a:r>
              <a:rPr lang="pt-BR" sz="5400" dirty="0" smtClean="0">
                <a:effectLst>
                  <a:outerShdw blurRad="38100" dist="38100" dir="2700000" algn="tl">
                    <a:srgbClr val="000000">
                      <a:alpha val="43137"/>
                    </a:srgbClr>
                  </a:outerShdw>
                </a:effectLst>
              </a:rPr>
              <a:t>Contradições sucessivas em todas as manifestações de conduta</a:t>
            </a:r>
            <a:endParaRPr kumimoji="0" lang="pt-BR" sz="5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073" y="642225"/>
            <a:ext cx="11457709" cy="4968875"/>
          </a:xfrm>
        </p:spPr>
        <p:txBody>
          <a:bodyPr>
            <a:noAutofit/>
          </a:bodyPr>
          <a:lstStyle/>
          <a:p>
            <a:r>
              <a:rPr lang="pt-BR" sz="3200" dirty="0" smtClean="0"/>
              <a:t>Sua conduta  está dominada pela ação, sendo esta a sua forma mais típica de expressão, mas o adolescente não pode manter uma linha de conduta rígida, permanente, mesmo que tente. </a:t>
            </a:r>
            <a:br>
              <a:rPr lang="pt-BR" sz="3200" dirty="0" smtClean="0"/>
            </a:br>
            <a:r>
              <a:rPr lang="pt-BR" sz="3200" dirty="0" smtClean="0"/>
              <a:t/>
            </a:r>
            <a:br>
              <a:rPr lang="pt-BR" sz="3200" dirty="0" smtClean="0"/>
            </a:br>
            <a:r>
              <a:rPr lang="pt-BR" sz="3200" dirty="0" smtClean="0"/>
              <a:t>Sua personalidade “esponjosa” absorve, mas também projeta tudo enormemente, muitas vezes de maneira não linear;</a:t>
            </a:r>
            <a:br>
              <a:rPr lang="pt-BR" sz="3200" dirty="0" smtClean="0"/>
            </a:br>
            <a:r>
              <a:rPr lang="pt-BR" sz="3200" dirty="0" smtClean="0"/>
              <a:t/>
            </a:r>
            <a:br>
              <a:rPr lang="pt-BR" sz="3200" dirty="0" smtClean="0"/>
            </a:br>
            <a:r>
              <a:rPr lang="pt-BR" sz="3200" dirty="0" smtClean="0">
                <a:solidFill>
                  <a:srgbClr val="C00000"/>
                </a:solidFill>
              </a:rPr>
              <a:t>“</a:t>
            </a:r>
            <a:r>
              <a:rPr lang="pt-BR" sz="3200" b="1" i="1" dirty="0" smtClean="0">
                <a:solidFill>
                  <a:srgbClr val="C00000"/>
                </a:solidFill>
              </a:rPr>
              <a:t>Na verdade, é o mundo adulto que não suporta as contradições dos adolescentes, não aceita suas identidades transitórias e exige deles</a:t>
            </a:r>
            <a:br>
              <a:rPr lang="pt-BR" sz="3200" b="1" i="1" dirty="0" smtClean="0">
                <a:solidFill>
                  <a:srgbClr val="C00000"/>
                </a:solidFill>
              </a:rPr>
            </a:br>
            <a:r>
              <a:rPr lang="pt-BR" sz="3200" b="1" i="1" dirty="0" smtClean="0">
                <a:solidFill>
                  <a:srgbClr val="C00000"/>
                </a:solidFill>
              </a:rPr>
              <a:t>uma atitude adulta para a qual ainda não estão capacitados”</a:t>
            </a:r>
            <a:endParaRPr lang="pt-BR" sz="3200" b="1" i="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a:bodyPr>
          <a:lstStyle/>
          <a:p>
            <a:pPr lvl="0">
              <a:lnSpc>
                <a:spcPct val="90000"/>
              </a:lnSpc>
              <a:spcBef>
                <a:spcPct val="0"/>
              </a:spcBef>
            </a:pPr>
            <a:r>
              <a:rPr lang="pt-BR" sz="5400" dirty="0" smtClean="0">
                <a:effectLst>
                  <a:outerShdw blurRad="38100" dist="38100" dir="2700000" algn="tl">
                    <a:srgbClr val="000000">
                      <a:alpha val="43137"/>
                    </a:srgbClr>
                  </a:outerShdw>
                </a:effectLst>
              </a:rPr>
              <a:t>Separação progressiva dos pais</a:t>
            </a:r>
            <a:endParaRPr kumimoji="0" lang="pt-BR" sz="5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0324" y="586807"/>
            <a:ext cx="10965873" cy="5121275"/>
          </a:xfrm>
        </p:spPr>
        <p:txBody>
          <a:bodyPr>
            <a:noAutofit/>
          </a:bodyPr>
          <a:lstStyle/>
          <a:p>
            <a:pPr algn="just"/>
            <a:r>
              <a:rPr lang="pt-BR" sz="3600" dirty="0" smtClean="0"/>
              <a:t>Perda fundamental (o luto da separação);						</a:t>
            </a:r>
            <a:br>
              <a:rPr lang="pt-BR" sz="3600" dirty="0" smtClean="0"/>
            </a:br>
            <a:r>
              <a:rPr lang="pt-BR" sz="3600" dirty="0" smtClean="0"/>
              <a:t>Daí a importância da </a:t>
            </a:r>
            <a:r>
              <a:rPr lang="pt-BR" sz="3600" dirty="0" err="1" smtClean="0"/>
              <a:t>internalização</a:t>
            </a:r>
            <a:r>
              <a:rPr lang="pt-BR" sz="3600" dirty="0" smtClean="0"/>
              <a:t> por parte dos adolescentes de boas imagens parentais, com papéis bem definidos, sem ambiguidades ou encobrimentos. </a:t>
            </a:r>
            <a:endParaRPr lang="pt-B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4345" y="3020291"/>
            <a:ext cx="10515600" cy="1996252"/>
          </a:xfrm>
        </p:spPr>
        <p:txBody>
          <a:bodyPr>
            <a:normAutofit/>
          </a:bodyPr>
          <a:lstStyle/>
          <a:p>
            <a:pPr algn="just"/>
            <a:r>
              <a:rPr lang="pt-BR" sz="3200" dirty="0" smtClean="0"/>
              <a:t>O cérebro do adolescente não é um rascunho de um cérebro adulto. Ele foi primorosamente para ter características diferenciadas do cérebro de crianças e de adultos</a:t>
            </a:r>
            <a:endParaRPr lang="pt-BR" sz="3200" dirty="0"/>
          </a:p>
        </p:txBody>
      </p:sp>
      <p:sp>
        <p:nvSpPr>
          <p:cNvPr id="4"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sp>
        <p:nvSpPr>
          <p:cNvPr id="5" name="Título 1"/>
          <p:cNvSpPr txBox="1">
            <a:spLocks/>
          </p:cNvSpPr>
          <p:nvPr/>
        </p:nvSpPr>
        <p:spPr>
          <a:xfrm>
            <a:off x="9235439" y="4467497"/>
            <a:ext cx="2222863" cy="1018903"/>
          </a:xfrm>
          <a:prstGeom prst="rect">
            <a:avLst/>
          </a:prstGeom>
        </p:spPr>
        <p:txBody>
          <a:bodyPr vert="horz" lIns="91440" tIns="45720" rIns="91440" bIns="45720" rtlCol="0" anchor="ctr">
            <a:normAutofit/>
          </a:bodyPr>
          <a:lstStyle/>
          <a:p>
            <a:pPr lvl="0" algn="r">
              <a:lnSpc>
                <a:spcPct val="90000"/>
              </a:lnSpc>
              <a:spcBef>
                <a:spcPct val="0"/>
              </a:spcBef>
            </a:pPr>
            <a:r>
              <a:rPr lang="pt-BR" sz="3200" dirty="0" err="1" smtClean="0"/>
              <a:t>Jay</a:t>
            </a:r>
            <a:r>
              <a:rPr lang="pt-BR" sz="3200" dirty="0" smtClean="0"/>
              <a:t> </a:t>
            </a:r>
            <a:r>
              <a:rPr lang="pt-BR" sz="3200" dirty="0" err="1" smtClean="0"/>
              <a:t>Giedd</a:t>
            </a:r>
            <a:endParaRPr kumimoji="0" lang="pt-B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tângulo 5"/>
          <p:cNvSpPr/>
          <p:nvPr/>
        </p:nvSpPr>
        <p:spPr>
          <a:xfrm>
            <a:off x="4543581" y="1928153"/>
            <a:ext cx="3380284" cy="861774"/>
          </a:xfrm>
          <a:prstGeom prst="rect">
            <a:avLst/>
          </a:prstGeom>
        </p:spPr>
        <p:txBody>
          <a:bodyPr wrap="none">
            <a:spAutoFit/>
          </a:bodyPr>
          <a:lstStyle/>
          <a:p>
            <a:r>
              <a:rPr lang="pt-BR" sz="5000" b="1" dirty="0" smtClean="0">
                <a:effectLst>
                  <a:outerShdw blurRad="38100" dist="38100" dir="2700000" algn="tl">
                    <a:srgbClr val="000000">
                      <a:alpha val="43137"/>
                    </a:srgbClr>
                  </a:outerShdw>
                </a:effectLst>
              </a:rPr>
              <a:t>Plasticidade</a:t>
            </a:r>
            <a:endParaRPr lang="pt-BR" sz="5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6383" y="2632367"/>
            <a:ext cx="5706490" cy="2854037"/>
          </a:xfrm>
          <a:prstGeom prst="rect">
            <a:avLst/>
          </a:prstGeom>
        </p:spPr>
        <p:txBody>
          <a:bodyPr vert="horz" lIns="91440" tIns="45720" rIns="91440" bIns="45720" rtlCol="0" anchor="ctr">
            <a:normAutofit/>
          </a:bodyPr>
          <a:lstStyle/>
          <a:p>
            <a:pPr lvl="0">
              <a:lnSpc>
                <a:spcPct val="90000"/>
              </a:lnSpc>
              <a:spcBef>
                <a:spcPct val="0"/>
              </a:spcBef>
            </a:pPr>
            <a:r>
              <a:rPr lang="pt-BR" sz="5400" dirty="0" smtClean="0">
                <a:effectLst>
                  <a:outerShdw blurRad="38100" dist="38100" dir="2700000" algn="tl">
                    <a:srgbClr val="000000">
                      <a:alpha val="43137"/>
                    </a:srgbClr>
                  </a:outerShdw>
                </a:effectLst>
              </a:rPr>
              <a:t>Constantes flutuações do humor</a:t>
            </a:r>
            <a:endParaRPr kumimoji="0" lang="pt-BR" sz="5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pic>
        <p:nvPicPr>
          <p:cNvPr id="47106" name="Picture 2"/>
          <p:cNvPicPr>
            <a:picLocks noChangeAspect="1" noChangeArrowheads="1"/>
          </p:cNvPicPr>
          <p:nvPr/>
        </p:nvPicPr>
        <p:blipFill>
          <a:blip r:embed="rId2" cstate="print"/>
          <a:srcRect l="20125" t="49053" r="47398" b="14773"/>
          <a:stretch>
            <a:fillRect/>
          </a:stretch>
        </p:blipFill>
        <p:spPr bwMode="auto">
          <a:xfrm>
            <a:off x="6143510" y="2161310"/>
            <a:ext cx="5840671" cy="3657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108" y="489816"/>
            <a:ext cx="10910455" cy="5121275"/>
          </a:xfrm>
        </p:spPr>
        <p:txBody>
          <a:bodyPr>
            <a:noAutofit/>
          </a:bodyPr>
          <a:lstStyle/>
          <a:p>
            <a:pPr algn="just"/>
            <a:r>
              <a:rPr lang="pt-BR" sz="2800" dirty="0" smtClean="0"/>
              <a:t>Além das modificações hormonais que já influenciariam as modificações do humor, o sentimento básico de ansiedade e depressão acompanha a adolescência, sobretudo devido às perdas que sofre;				 </a:t>
            </a:r>
            <a:br>
              <a:rPr lang="pt-BR" sz="2800" dirty="0" smtClean="0"/>
            </a:br>
            <a:r>
              <a:rPr lang="pt-BR" sz="2800" dirty="0" smtClean="0"/>
              <a:t>A maneira como o adolescente as elabora determinará a maior ou menor intensidade dessas flutuações;								 </a:t>
            </a:r>
            <a:br>
              <a:rPr lang="pt-BR" sz="2800" dirty="0" smtClean="0"/>
            </a:br>
            <a:r>
              <a:rPr lang="pt-BR" sz="2800" dirty="0" smtClean="0"/>
              <a:t>A realidade nem sempre satisfaz suas aspirações, resultando em</a:t>
            </a:r>
            <a:br>
              <a:rPr lang="pt-BR" sz="2800" dirty="0" smtClean="0"/>
            </a:br>
            <a:r>
              <a:rPr lang="pt-BR" sz="2800" dirty="0" smtClean="0"/>
              <a:t>sentimentos de frustração e solidão. Mas, da mesma maneira que se sente isolado do mundo, um gesto simples pode fazer com que se sinta a mais feliz das criaturas.</a:t>
            </a:r>
            <a:endParaRPr lang="pt-B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8315" y="877760"/>
            <a:ext cx="10515600" cy="4705639"/>
          </a:xfrm>
        </p:spPr>
        <p:txBody>
          <a:bodyPr>
            <a:normAutofit/>
          </a:bodyPr>
          <a:lstStyle/>
          <a:p>
            <a:pPr algn="r"/>
            <a:r>
              <a:rPr lang="pt-BR" i="1" dirty="0" smtClean="0"/>
              <a:t>“Ensinar é um exercício de </a:t>
            </a:r>
            <a:r>
              <a:rPr lang="pt-BR" b="1" i="1" dirty="0" smtClean="0"/>
              <a:t>imortalidade</a:t>
            </a:r>
            <a:r>
              <a:rPr lang="pt-BR" i="1" dirty="0" smtClean="0"/>
              <a:t>. De alguma forma continuamos a viver naqueles cujos olhos aprenderam a ver o mundo pela magia da nossa </a:t>
            </a:r>
            <a:r>
              <a:rPr lang="pt-BR" b="1" i="1" dirty="0" smtClean="0"/>
              <a:t>palavra</a:t>
            </a:r>
            <a:r>
              <a:rPr lang="pt-BR" i="1" dirty="0" smtClean="0"/>
              <a:t>. O professor, assim, </a:t>
            </a:r>
            <a:r>
              <a:rPr lang="pt-BR" b="1" i="1" dirty="0" smtClean="0"/>
              <a:t>não morre jamais...</a:t>
            </a:r>
            <a:r>
              <a:rPr lang="pt-BR" i="1" dirty="0" smtClean="0"/>
              <a:t>”</a:t>
            </a:r>
            <a:br>
              <a:rPr lang="pt-BR" i="1" dirty="0" smtClean="0"/>
            </a:br>
            <a:r>
              <a:rPr lang="pt-BR" dirty="0" smtClean="0"/>
              <a:t/>
            </a:r>
            <a:br>
              <a:rPr lang="pt-BR" dirty="0" smtClean="0"/>
            </a:br>
            <a:r>
              <a:rPr lang="pt-BR" b="1" dirty="0" smtClean="0"/>
              <a:t>Rubem Alves</a:t>
            </a:r>
            <a:endParaRPr lang="pt-BR" u="sn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11782" y="2288370"/>
            <a:ext cx="3297382" cy="861774"/>
          </a:xfrm>
          <a:prstGeom prst="rect">
            <a:avLst/>
          </a:prstGeom>
        </p:spPr>
        <p:txBody>
          <a:bodyPr wrap="square">
            <a:spAutoFit/>
          </a:bodyPr>
          <a:lstStyle/>
          <a:p>
            <a:pPr algn="ctr"/>
            <a:r>
              <a:rPr lang="pt-BR" sz="5000" dirty="0" smtClean="0">
                <a:effectLst>
                  <a:outerShdw blurRad="38100" dist="38100" dir="2700000" algn="tl">
                    <a:srgbClr val="000000">
                      <a:alpha val="43137"/>
                    </a:srgbClr>
                  </a:outerShdw>
                </a:effectLst>
              </a:rPr>
              <a:t>Obrigado!</a:t>
            </a:r>
            <a:endParaRPr lang="pt-BR" sz="5000" dirty="0">
              <a:effectLst>
                <a:outerShdw blurRad="38100" dist="38100" dir="2700000" algn="tl">
                  <a:srgbClr val="000000">
                    <a:alpha val="43137"/>
                  </a:srgbClr>
                </a:outerShdw>
              </a:effectLst>
            </a:endParaRPr>
          </a:p>
        </p:txBody>
      </p:sp>
      <p:sp>
        <p:nvSpPr>
          <p:cNvPr id="3" name="Retângulo 2"/>
          <p:cNvSpPr/>
          <p:nvPr/>
        </p:nvSpPr>
        <p:spPr>
          <a:xfrm>
            <a:off x="6802582" y="4754493"/>
            <a:ext cx="5070764" cy="1015663"/>
          </a:xfrm>
          <a:prstGeom prst="rect">
            <a:avLst/>
          </a:prstGeom>
        </p:spPr>
        <p:txBody>
          <a:bodyPr wrap="square">
            <a:spAutoFit/>
          </a:bodyPr>
          <a:lstStyle/>
          <a:p>
            <a:pPr algn="r"/>
            <a:r>
              <a:rPr lang="pt-BR" sz="3000" dirty="0" smtClean="0"/>
              <a:t>rodrigosampaio@gmail.com</a:t>
            </a:r>
          </a:p>
          <a:p>
            <a:pPr algn="r"/>
            <a:r>
              <a:rPr lang="pt-BR" sz="3000" dirty="0" smtClean="0"/>
              <a:t>(71) 9 9313-2238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073" y="2798612"/>
            <a:ext cx="11234057" cy="2770513"/>
          </a:xfrm>
        </p:spPr>
        <p:txBody>
          <a:bodyPr>
            <a:normAutofit/>
          </a:bodyPr>
          <a:lstStyle/>
          <a:p>
            <a:pPr algn="just"/>
            <a:r>
              <a:rPr lang="pt-BR" sz="3200" dirty="0" smtClean="0"/>
              <a:t>Os tropeços da adolescência são sinais de que o cérebro jovem está procurando se adaptar ao ambiente. A adolescência é marcada por um aumento das conexões entre diferentes partes do cérebro. É um processo de integração que continuará por toda a vida, melhorando o trabalho conjunto entre as partes.</a:t>
            </a:r>
            <a:endParaRPr lang="pt-BR" sz="3200" dirty="0"/>
          </a:p>
        </p:txBody>
      </p:sp>
      <p:sp>
        <p:nvSpPr>
          <p:cNvPr id="4"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dirty="0" smtClean="0">
                <a:solidFill>
                  <a:schemeClr val="tx2"/>
                </a:solidFill>
                <a:effectLst>
                  <a:outerShdw blurRad="38100" dist="38100" dir="2700000" algn="tl">
                    <a:srgbClr val="C0C0C0"/>
                  </a:outerShdw>
                </a:effectLst>
              </a:rPr>
              <a:t>O CÉREBRO DO ADOLESCENTE</a:t>
            </a:r>
            <a:endParaRPr lang="pt-BR" sz="3000" b="1" dirty="0">
              <a:solidFill>
                <a:schemeClr val="tx2"/>
              </a:solidFill>
              <a:effectLst>
                <a:outerShdw blurRad="38100" dist="38100" dir="2700000" algn="tl">
                  <a:srgbClr val="C0C0C0"/>
                </a:outerShdw>
              </a:effectLst>
            </a:endParaRPr>
          </a:p>
        </p:txBody>
      </p:sp>
      <p:sp>
        <p:nvSpPr>
          <p:cNvPr id="5" name="Retângulo 4"/>
          <p:cNvSpPr/>
          <p:nvPr/>
        </p:nvSpPr>
        <p:spPr>
          <a:xfrm>
            <a:off x="4543581" y="1928153"/>
            <a:ext cx="3380284" cy="861774"/>
          </a:xfrm>
          <a:prstGeom prst="rect">
            <a:avLst/>
          </a:prstGeom>
        </p:spPr>
        <p:txBody>
          <a:bodyPr wrap="none">
            <a:spAutoFit/>
          </a:bodyPr>
          <a:lstStyle/>
          <a:p>
            <a:r>
              <a:rPr lang="pt-BR" sz="5000" b="1" dirty="0" smtClean="0">
                <a:effectLst>
                  <a:outerShdw blurRad="38100" dist="38100" dir="2700000" algn="tl">
                    <a:srgbClr val="000000">
                      <a:alpha val="43137"/>
                    </a:srgbClr>
                  </a:outerShdw>
                </a:effectLst>
              </a:rPr>
              <a:t>Plasticidade</a:t>
            </a:r>
            <a:endParaRPr lang="pt-BR" sz="5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31925"/>
            <a:ext cx="10515600" cy="3347893"/>
          </a:xfrm>
        </p:spPr>
        <p:txBody>
          <a:bodyPr>
            <a:normAutofit/>
          </a:bodyPr>
          <a:lstStyle/>
          <a:p>
            <a:pPr algn="ctr"/>
            <a:r>
              <a:rPr lang="pt-BR" sz="6000" b="1" dirty="0" smtClean="0"/>
              <a:t>Caráter e temperamento:</a:t>
            </a:r>
            <a:br>
              <a:rPr lang="pt-BR" sz="6000" b="1" dirty="0" smtClean="0"/>
            </a:br>
            <a:r>
              <a:rPr lang="pt-BR" sz="6000" b="1" dirty="0" smtClean="0"/>
              <a:t>aspectos biopsicossociais</a:t>
            </a:r>
            <a:endParaRPr lang="pt-BR" sz="6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27052" y="1485900"/>
            <a:ext cx="10941049" cy="3887788"/>
          </a:xfrm>
          <a:prstGeom prst="rect">
            <a:avLst/>
          </a:prstGeom>
          <a:noFill/>
          <a:ln>
            <a:noFill/>
          </a:ln>
          <a:effectLst/>
          <a:extLst/>
        </p:spPr>
        <p:txBody>
          <a:bodyPr anchor="ctr"/>
          <a:lstStyle/>
          <a:p>
            <a:pPr algn="ctr" eaLnBrk="1" hangingPunct="1">
              <a:defRPr/>
            </a:pPr>
            <a:r>
              <a:rPr lang="pt-BR" sz="6500" b="1">
                <a:solidFill>
                  <a:schemeClr val="tx2"/>
                </a:solidFill>
                <a:effectLst>
                  <a:outerShdw blurRad="38100" dist="38100" dir="2700000" algn="tl">
                    <a:srgbClr val="C0C0C0"/>
                  </a:outerShdw>
                </a:effectLst>
              </a:rPr>
              <a:t>CARÁTER</a:t>
            </a:r>
            <a:r>
              <a:rPr lang="pt-BR" sz="6500" b="1" i="1">
                <a:solidFill>
                  <a:schemeClr val="accent2"/>
                </a:solidFill>
                <a:effectLst>
                  <a:outerShdw blurRad="38100" dist="38100" dir="2700000" algn="tl">
                    <a:srgbClr val="C0C0C0"/>
                  </a:outerShdw>
                </a:effectLst>
              </a:rPr>
              <a:t/>
            </a:r>
            <a:br>
              <a:rPr lang="pt-BR" sz="6500" b="1" i="1">
                <a:solidFill>
                  <a:schemeClr val="accent2"/>
                </a:solidFill>
                <a:effectLst>
                  <a:outerShdw blurRad="38100" dist="38100" dir="2700000" algn="tl">
                    <a:srgbClr val="C0C0C0"/>
                  </a:outerShdw>
                </a:effectLst>
              </a:rPr>
            </a:br>
            <a:r>
              <a:rPr lang="pt-BR" sz="10000" b="1">
                <a:solidFill>
                  <a:srgbClr val="CC0000"/>
                </a:solidFill>
                <a:effectLst>
                  <a:outerShdw blurRad="38100" dist="38100" dir="2700000" algn="tl">
                    <a:srgbClr val="C0C0C0"/>
                  </a:outerShdw>
                </a:effectLst>
              </a:rPr>
              <a:t>?</a:t>
            </a:r>
          </a:p>
        </p:txBody>
      </p:sp>
      <p:sp>
        <p:nvSpPr>
          <p:cNvPr id="3" name="CaixaDeTexto 2"/>
          <p:cNvSpPr txBox="1"/>
          <p:nvPr/>
        </p:nvSpPr>
        <p:spPr>
          <a:xfrm>
            <a:off x="10416118" y="179389"/>
            <a:ext cx="1536700" cy="369887"/>
          </a:xfrm>
          <a:prstGeom prst="rect">
            <a:avLst/>
          </a:prstGeom>
          <a:noFill/>
        </p:spPr>
        <p:txBody>
          <a:bodyPr>
            <a:spAutoFit/>
          </a:bodyPr>
          <a:lstStyle/>
          <a:p>
            <a:pPr algn="ctr" eaLnBrk="1" hangingPunct="1">
              <a:defRPr/>
            </a:pPr>
            <a:r>
              <a:rPr lang="pt-BR" b="1" dirty="0">
                <a:effectLst>
                  <a:outerShdw blurRad="38100" dist="38100" dir="2700000" algn="tl">
                    <a:srgbClr val="000000">
                      <a:alpha val="43137"/>
                    </a:srgbClr>
                  </a:outerShdw>
                </a:effectLst>
              </a:rPr>
              <a:t>AULA 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27051" y="1129864"/>
            <a:ext cx="11137900" cy="4425809"/>
          </a:xfrm>
        </p:spPr>
        <p:txBody>
          <a:bodyPr/>
          <a:lstStyle/>
          <a:p>
            <a:pPr algn="ctr" eaLnBrk="1" hangingPunct="1">
              <a:defRPr/>
            </a:pPr>
            <a:r>
              <a:rPr lang="pt-BR" sz="4000" dirty="0"/>
              <a:t>Do grego </a:t>
            </a:r>
            <a:r>
              <a:rPr lang="pt-BR" sz="4000" b="1" i="1" dirty="0" err="1"/>
              <a:t>charakter</a:t>
            </a:r>
            <a:r>
              <a:rPr lang="pt-BR" sz="4000" b="1" i="1" dirty="0"/>
              <a:t/>
            </a:r>
            <a:br>
              <a:rPr lang="pt-BR" sz="4000" b="1" i="1" dirty="0"/>
            </a:br>
            <a:r>
              <a:rPr lang="pt-BR" sz="4000" b="1" dirty="0">
                <a:solidFill>
                  <a:srgbClr val="CC0000"/>
                </a:solidFill>
                <a:effectLst>
                  <a:outerShdw blurRad="38100" dist="38100" dir="2700000" algn="tl">
                    <a:srgbClr val="C0C0C0"/>
                  </a:outerShdw>
                </a:effectLst>
              </a:rPr>
              <a:t>(sinal, marca)</a:t>
            </a:r>
            <a:r>
              <a:rPr lang="pt-BR" sz="3200" dirty="0"/>
              <a:t/>
            </a:r>
            <a:br>
              <a:rPr lang="pt-BR" sz="3200" dirty="0"/>
            </a:br>
            <a:r>
              <a:rPr lang="pt-BR" sz="3200" dirty="0"/>
              <a:t/>
            </a:r>
            <a:br>
              <a:rPr lang="pt-BR" sz="3200" dirty="0"/>
            </a:br>
            <a:r>
              <a:rPr lang="pt-BR" sz="3200" dirty="0"/>
              <a:t/>
            </a:r>
            <a:br>
              <a:rPr lang="pt-BR" sz="3200" dirty="0"/>
            </a:br>
            <a:r>
              <a:rPr lang="pt-BR" sz="3800" dirty="0"/>
              <a:t>No estudo da personalidade denota aqueles aspectos que foram gravados, inscritos em cada indivíduo durante seu desenvolvimento</a:t>
            </a:r>
            <a:r>
              <a:rPr lang="pt-BR" sz="3800" dirty="0" smtClean="0"/>
              <a:t>.</a:t>
            </a:r>
            <a:endParaRPr lang="pt-BR" sz="3800" dirty="0"/>
          </a:p>
        </p:txBody>
      </p:sp>
      <p:sp>
        <p:nvSpPr>
          <p:cNvPr id="66565" name="Rectangle 5"/>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CARÁTER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68616" y="1005611"/>
            <a:ext cx="11055349" cy="4577772"/>
          </a:xfrm>
        </p:spPr>
        <p:txBody>
          <a:bodyPr/>
          <a:lstStyle/>
          <a:p>
            <a:pPr algn="just" eaLnBrk="1" hangingPunct="1"/>
            <a:r>
              <a:rPr lang="pt-BR" altLang="pt-BR" sz="2800" dirty="0" smtClean="0"/>
              <a:t>Modo habitual e global, próprio de um indivíduo reagir no ambiente social que está inserido;										</a:t>
            </a:r>
            <a:br>
              <a:rPr lang="pt-BR" altLang="pt-BR" sz="2800" dirty="0" smtClean="0"/>
            </a:br>
            <a:r>
              <a:rPr lang="pt-BR" altLang="pt-BR" sz="2800" dirty="0" smtClean="0"/>
              <a:t>Diferente e típica atitude assumida pela pessoa diante de valores como o estético, o econômico, o político, o social e o religioso;							</a:t>
            </a:r>
            <a:br>
              <a:rPr lang="pt-BR" altLang="pt-BR" sz="2800" dirty="0" smtClean="0"/>
            </a:br>
            <a:r>
              <a:rPr lang="pt-BR" altLang="pt-BR" sz="2800" dirty="0" smtClean="0"/>
              <a:t>Conjunto de reações e hábitos de comportamento que vão sendo adquiridos ao longo da vida e que especificam o modo individual de cada pessoa.	</a:t>
            </a:r>
          </a:p>
        </p:txBody>
      </p:sp>
      <p:sp>
        <p:nvSpPr>
          <p:cNvPr id="50180" name="Rectangle 4"/>
          <p:cNvSpPr>
            <a:spLocks noChangeArrowheads="1"/>
          </p:cNvSpPr>
          <p:nvPr/>
        </p:nvSpPr>
        <p:spPr bwMode="auto">
          <a:xfrm>
            <a:off x="980018" y="404813"/>
            <a:ext cx="10204449" cy="647700"/>
          </a:xfrm>
          <a:prstGeom prst="rect">
            <a:avLst/>
          </a:prstGeom>
          <a:noFill/>
          <a:ln>
            <a:noFill/>
          </a:ln>
          <a:effectLst/>
          <a:extLst/>
        </p:spPr>
        <p:txBody>
          <a:bodyPr anchor="ctr"/>
          <a:lstStyle/>
          <a:p>
            <a:pPr algn="ctr" eaLnBrk="1" hangingPunct="1">
              <a:defRPr/>
            </a:pPr>
            <a:r>
              <a:rPr lang="pt-BR" sz="3000" b="1">
                <a:solidFill>
                  <a:schemeClr val="tx2"/>
                </a:solidFill>
                <a:effectLst>
                  <a:outerShdw blurRad="38100" dist="38100" dir="2700000" algn="tl">
                    <a:srgbClr val="C0C0C0"/>
                  </a:outerShdw>
                </a:effectLst>
              </a:rPr>
              <a:t>CARÁTER</a:t>
            </a:r>
          </a:p>
        </p:txBody>
      </p:sp>
    </p:spTree>
  </p:cSld>
  <p:clrMapOvr>
    <a:masterClrMapping/>
  </p:clrMapOv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644</Words>
  <Application>Microsoft Office PowerPoint</Application>
  <PresentationFormat>Widescreen</PresentationFormat>
  <Paragraphs>111</Paragraphs>
  <Slides>43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43</vt:i4>
      </vt:variant>
    </vt:vector>
  </HeadingPairs>
  <TitlesOfParts>
    <vt:vector size="48" baseType="lpstr">
      <vt:lpstr>Arial</vt:lpstr>
      <vt:lpstr>Calibri</vt:lpstr>
      <vt:lpstr>Calibri Light</vt:lpstr>
      <vt:lpstr>Times New Roman</vt:lpstr>
      <vt:lpstr>Tema do Office</vt:lpstr>
      <vt:lpstr>Apresentação do PowerPoint</vt:lpstr>
      <vt:lpstr>Apresentação do PowerPoint</vt:lpstr>
      <vt:lpstr>O cérebro do adolescente: sobre Comportamento e Cognição</vt:lpstr>
      <vt:lpstr>O cérebro do adolescente não é um rascunho de um cérebro adulto. Ele foi primorosamente para ter características diferenciadas do cérebro de crianças e de adultos</vt:lpstr>
      <vt:lpstr>Os tropeços da adolescência são sinais de que o cérebro jovem está procurando se adaptar ao ambiente. A adolescência é marcada por um aumento das conexões entre diferentes partes do cérebro. É um processo de integração que continuará por toda a vida, melhorando o trabalho conjunto entre as partes.</vt:lpstr>
      <vt:lpstr>Caráter e temperamento: aspectos biopsicossociais</vt:lpstr>
      <vt:lpstr>Apresentação do PowerPoint</vt:lpstr>
      <vt:lpstr>Do grego charakter (sinal, marca)   No estudo da personalidade denota aqueles aspectos que foram gravados, inscritos em cada indivíduo durante seu desenvolvimento.</vt:lpstr>
      <vt:lpstr>Modo habitual e global, próprio de um indivíduo reagir no ambiente social que está inserido;           Diferente e típica atitude assumida pela pessoa diante de valores como o estético, o econômico, o político, o social e o religioso;        Conjunto de reações e hábitos de comportamento que vão sendo adquiridos ao longo da vida e que especificam o modo individual de cada pessoa. </vt:lpstr>
      <vt:lpstr>Vai se estruturando gradativamente no curso da vida, sob influência de fatores ambientais (família, educação, condição social, etc.), os quais atuam de maneira variada, modificando tendências iniciais.            Vai se formando enquanto atravessa as distintas fases do desenvolvimento, até alcançar sua completa expressão ao final da adolescência.  </vt:lpstr>
      <vt:lpstr>Apresentação do PowerPoint</vt:lpstr>
      <vt:lpstr>Apresentação do PowerPoint</vt:lpstr>
      <vt:lpstr>Disposição inata e particular de cada pessoa, pronta para reagir aos estímulos ambientais.           É a maneira de ser e agir da pessoa, geneticamente determinado.  É o aspecto somático da personalidade.          É entendido como especial combinação de caracteres físicos e funcionais.</vt:lpstr>
      <vt:lpstr>“O temperamento pode ser transmitido de pais para filhos, porém, não é aprendido, nem pode ser educado; pode ser abrandado em sua maneira de ser, o que é feito pelo caráter.”         (Volpi, 2004)</vt:lpstr>
      <vt:lpstr>1. O temperamento é biologicamente determinado e a personalidade é um produto do ambiente social.            2. Características temperamentais podem ser identificadas já cedo, ao passo que a personalidade é moldada durante os períodos do desenvolvimento infantil.          3. A personalidade é prerrogativa dos seres humanos. Nos animais podemos identificar apenas traços de temperamentos. </vt:lpstr>
      <vt:lpstr>  4. O temperamento apresenta aspectos estilísticos. A personalidade contém aspectos do comportamento.         5. Ao contrário do temperamento, a personalidade se refere à função integrativa do comportamento humano. </vt:lpstr>
      <vt:lpstr>Apresentação do PowerPoint</vt:lpstr>
      <vt:lpstr>Hipócrates classificava os doentes em quatro tipos. Cada um dos quais apresentava desenvolvimento anormal de um sistema ou função.          Para ele, os estados fisiológicos tem relação direta com o comportamento.</vt:lpstr>
      <vt:lpstr>No ser humano existem quatro aparelhos anatômicos fundamentais, que determinam o temperamento:</vt:lpstr>
      <vt:lpstr>Apresentação do PowerPoint</vt:lpstr>
      <vt:lpstr>Apresentação do PowerPoint</vt:lpstr>
      <vt:lpstr>TEMPERAMENTO</vt:lpstr>
      <vt:lpstr>Apresentação do PowerPoint</vt:lpstr>
      <vt:lpstr>Apresentação do PowerPoint</vt:lpstr>
      <vt:lpstr>Modificações corporais e as expectativas da sociedade;              Ansiedade e conflitos com a auto-imagem;         Oscilações entre “quem eu sou” quem quero ser”;              Isolamento e assunção de identidades transitórias, ocasionais ou circunstanciais, no sentido de entender a sua intimidade e, assim, desenhar a sua própria identidade;        Comportamento defensivo.</vt:lpstr>
      <vt:lpstr>Apresentação do PowerPoint</vt:lpstr>
      <vt:lpstr>Segurança e auto-estima;  Busca por identificação coletiva (estereotipias, maneiras de agir, vestir, falar;  Identificação maior com o grupo que com a família;  Apoio às necessidades;   Contraditoriamente, ansiedade pela negativa do outro.</vt:lpstr>
      <vt:lpstr>Apresentação do PowerPoint</vt:lpstr>
      <vt:lpstr>A realidade impõe ao adolescente a necessidade de renunciar ao corpo infantil e à proteção familiar.   Tendência a fugir para seu mundo interior, como uma forma de buscar um reajuste emocional;        Neste momento, pode desenvolver grandes “teorias” sobre o mundo, nas quais vai misturar justificativas concretas com ideias fantasiosas infantis.</vt:lpstr>
      <vt:lpstr>Apresentação do PowerPoint</vt:lpstr>
      <vt:lpstr>Constante contradição ente as urgências  e a procrastinação;          O adolescente não possui ainda as características adultas de delimitar e discriminar a realidade concreta, bem como o que é ou não é possível em determinado tempo;       À medida que vai elaborando suas perdas, começa a surgir o conceito de tempo, que implica as noções de passado, presente e futuro.</vt:lpstr>
      <vt:lpstr>Apresentação do PowerPoint</vt:lpstr>
      <vt:lpstr>Fase genital: exploração do corpo;       Fase das grandes e “definitivas” paixões, que representa todos os aspectos dos vínculos intensos e frágeis das relações interpessoais do adolescente.</vt:lpstr>
      <vt:lpstr>Apresentação do PowerPoint</vt:lpstr>
      <vt:lpstr>Respostas às restrições impostas pela sociedade;    São a consolidação do que vem ocorrendo no pensamento;  As intelectualizações e fantasias conscientes que se reforçam nos grupos fazem com que essas atitudes se transformem em pensamento ativo, em uma verdadeira ação social, política, cultural.          </vt:lpstr>
      <vt:lpstr>Apresentação do PowerPoint</vt:lpstr>
      <vt:lpstr>Sua conduta  está dominada pela ação, sendo esta a sua forma mais típica de expressão, mas o adolescente não pode manter uma linha de conduta rígida, permanente, mesmo que tente.   Sua personalidade “esponjosa” absorve, mas também projeta tudo enormemente, muitas vezes de maneira não linear;  “Na verdade, é o mundo adulto que não suporta as contradições dos adolescentes, não aceita suas identidades transitórias e exige deles uma atitude adulta para a qual ainda não estão capacitados”</vt:lpstr>
      <vt:lpstr>Apresentação do PowerPoint</vt:lpstr>
      <vt:lpstr>Perda fundamental (o luto da separação);       Daí a importância da internalização por parte dos adolescentes de boas imagens parentais, com papéis bem definidos, sem ambiguidades ou encobrimentos. </vt:lpstr>
      <vt:lpstr>Apresentação do PowerPoint</vt:lpstr>
      <vt:lpstr>Além das modificações hormonais que já influenciariam as modificações do humor, o sentimento básico de ansiedade e depressão acompanha a adolescência, sobretudo devido às perdas que sofre;      A maneira como o adolescente as elabora determinará a maior ou menor intensidade dessas flutuações;          A realidade nem sempre satisfaz suas aspirações, resultando em sentimentos de frustração e solidão. Mas, da mesma maneira que se sente isolado do mundo, um gesto simples pode fazer com que se sinta a mais feliz das criaturas.</vt:lpstr>
      <vt:lpstr>“Ensinar é um exercício de imortalidade. De alguma forma continuamos a viver naqueles cujos olhos aprenderam a ver o mundo pela magia da nossa palavra. O professor, assim, não morre jamais...”  Rubem Alves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selena castelão rivas</dc:creator>
  <cp:lastModifiedBy>selena castelão rivas</cp:lastModifiedBy>
  <cp:revision>121</cp:revision>
  <dcterms:created xsi:type="dcterms:W3CDTF">2017-12-22T15:14:22Z</dcterms:created>
  <dcterms:modified xsi:type="dcterms:W3CDTF">2018-02-05T16:48:17Z</dcterms:modified>
</cp:coreProperties>
</file>